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28"/>
  </p:notesMasterIdLst>
  <p:handoutMasterIdLst>
    <p:handoutMasterId r:id="rId29"/>
  </p:handoutMasterIdLst>
  <p:sldIdLst>
    <p:sldId id="256" r:id="rId6"/>
    <p:sldId id="867" r:id="rId7"/>
    <p:sldId id="882" r:id="rId8"/>
    <p:sldId id="898" r:id="rId9"/>
    <p:sldId id="905" r:id="rId10"/>
    <p:sldId id="897" r:id="rId11"/>
    <p:sldId id="257" r:id="rId12"/>
    <p:sldId id="843" r:id="rId13"/>
    <p:sldId id="877" r:id="rId14"/>
    <p:sldId id="883" r:id="rId15"/>
    <p:sldId id="904" r:id="rId16"/>
    <p:sldId id="876" r:id="rId17"/>
    <p:sldId id="806" r:id="rId18"/>
    <p:sldId id="878" r:id="rId19"/>
    <p:sldId id="889" r:id="rId20"/>
    <p:sldId id="860" r:id="rId21"/>
    <p:sldId id="879" r:id="rId22"/>
    <p:sldId id="864" r:id="rId23"/>
    <p:sldId id="901" r:id="rId24"/>
    <p:sldId id="903" r:id="rId25"/>
    <p:sldId id="873" r:id="rId26"/>
    <p:sldId id="906" r:id="rId27"/>
  </p:sldIdLst>
  <p:sldSz cx="12192000" cy="6858000"/>
  <p:notesSz cx="6810375"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1BB0673-EC4E-4554-9780-2223236C1E8E}">
          <p14:sldIdLst>
            <p14:sldId id="256"/>
            <p14:sldId id="867"/>
            <p14:sldId id="882"/>
            <p14:sldId id="898"/>
            <p14:sldId id="905"/>
            <p14:sldId id="897"/>
            <p14:sldId id="257"/>
            <p14:sldId id="843"/>
            <p14:sldId id="877"/>
            <p14:sldId id="883"/>
            <p14:sldId id="904"/>
            <p14:sldId id="876"/>
            <p14:sldId id="806"/>
            <p14:sldId id="878"/>
            <p14:sldId id="889"/>
            <p14:sldId id="860"/>
            <p14:sldId id="879"/>
            <p14:sldId id="864"/>
            <p14:sldId id="901"/>
            <p14:sldId id="903"/>
            <p14:sldId id="873"/>
            <p14:sldId id="906"/>
          </p14:sldIdLst>
        </p14:section>
        <p14:section name="Untitled Section" id="{C5CBEFAD-93AB-4FFC-97EE-5F014D20E88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ce Linell" initials="AL" lastIdx="4" clrIdx="0">
    <p:extLst>
      <p:ext uri="{19B8F6BF-5375-455C-9EA6-DF929625EA0E}">
        <p15:presenceInfo xmlns:p15="http://schemas.microsoft.com/office/powerpoint/2012/main" userId="Alice Lin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A5AE"/>
    <a:srgbClr val="751D59"/>
    <a:srgbClr val="FAA61A"/>
    <a:srgbClr val="5E9E9E"/>
    <a:srgbClr val="FDDB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364" y="60"/>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Linell" userId="717f57d5-dcf9-4c86-85aa-6624494bfcc0" providerId="ADAL" clId="{D4171D05-5600-47EF-9DCB-7789CE2D3676}"/>
    <pc:docChg chg="custSel delSld modSld modSection">
      <pc:chgData name="Alice Linell" userId="717f57d5-dcf9-4c86-85aa-6624494bfcc0" providerId="ADAL" clId="{D4171D05-5600-47EF-9DCB-7789CE2D3676}" dt="2020-07-14T12:37:54.195" v="203" actId="2696"/>
      <pc:docMkLst>
        <pc:docMk/>
      </pc:docMkLst>
      <pc:sldChg chg="modSp del mod">
        <pc:chgData name="Alice Linell" userId="717f57d5-dcf9-4c86-85aa-6624494bfcc0" providerId="ADAL" clId="{D4171D05-5600-47EF-9DCB-7789CE2D3676}" dt="2020-07-14T12:37:46.462" v="202" actId="2696"/>
        <pc:sldMkLst>
          <pc:docMk/>
          <pc:sldMk cId="2069931463" sldId="899"/>
        </pc:sldMkLst>
        <pc:spChg chg="mod">
          <ac:chgData name="Alice Linell" userId="717f57d5-dcf9-4c86-85aa-6624494bfcc0" providerId="ADAL" clId="{D4171D05-5600-47EF-9DCB-7789CE2D3676}" dt="2020-07-14T12:35:10.321" v="201" actId="20577"/>
          <ac:spMkLst>
            <pc:docMk/>
            <pc:sldMk cId="2069931463" sldId="899"/>
            <ac:spMk id="3" creationId="{5D4CDB55-1AF3-4A6B-801F-3FD371F41BC6}"/>
          </ac:spMkLst>
        </pc:spChg>
      </pc:sldChg>
      <pc:sldChg chg="del">
        <pc:chgData name="Alice Linell" userId="717f57d5-dcf9-4c86-85aa-6624494bfcc0" providerId="ADAL" clId="{D4171D05-5600-47EF-9DCB-7789CE2D3676}" dt="2020-07-14T12:37:54.195" v="203" actId="2696"/>
        <pc:sldMkLst>
          <pc:docMk/>
          <pc:sldMk cId="3695217668" sldId="90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78627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51163" cy="498852"/>
          </a:xfrm>
          <a:prstGeom prst="rect">
            <a:avLst/>
          </a:prstGeom>
        </p:spPr>
        <p:txBody>
          <a:bodyPr vert="horz" lIns="91430" tIns="45716" rIns="91430" bIns="45716" rtlCol="0"/>
          <a:lstStyle>
            <a:lvl1pPr algn="l">
              <a:defRPr sz="1200"/>
            </a:lvl1pPr>
          </a:lstStyle>
          <a:p>
            <a:endParaRPr lang="en-GB"/>
          </a:p>
        </p:txBody>
      </p:sp>
      <p:sp>
        <p:nvSpPr>
          <p:cNvPr id="3" name="Date Placeholder 2"/>
          <p:cNvSpPr>
            <a:spLocks noGrp="1"/>
          </p:cNvSpPr>
          <p:nvPr>
            <p:ph type="dt" idx="1"/>
          </p:nvPr>
        </p:nvSpPr>
        <p:spPr>
          <a:xfrm>
            <a:off x="3857637" y="0"/>
            <a:ext cx="2951163" cy="498852"/>
          </a:xfrm>
          <a:prstGeom prst="rect">
            <a:avLst/>
          </a:prstGeom>
        </p:spPr>
        <p:txBody>
          <a:bodyPr vert="horz" lIns="91430" tIns="45716" rIns="91430" bIns="45716" rtlCol="0"/>
          <a:lstStyle>
            <a:lvl1pPr algn="r">
              <a:defRPr sz="1200"/>
            </a:lvl1pPr>
          </a:lstStyle>
          <a:p>
            <a:fld id="{DEB5738C-E5EA-4AF7-8D95-BD58A113D647}" type="datetimeFigureOut">
              <a:rPr lang="en-GB" smtClean="0"/>
              <a:t>14/07/2020</a:t>
            </a:fld>
            <a:endParaRPr lang="en-GB"/>
          </a:p>
        </p:txBody>
      </p:sp>
      <p:sp>
        <p:nvSpPr>
          <p:cNvPr id="4" name="Slide Image Placeholder 3"/>
          <p:cNvSpPr>
            <a:spLocks noGrp="1" noRot="1" noChangeAspect="1"/>
          </p:cNvSpPr>
          <p:nvPr>
            <p:ph type="sldImg" idx="2"/>
          </p:nvPr>
        </p:nvSpPr>
        <p:spPr>
          <a:xfrm>
            <a:off x="422275" y="1241425"/>
            <a:ext cx="5965825" cy="3355975"/>
          </a:xfrm>
          <a:prstGeom prst="rect">
            <a:avLst/>
          </a:prstGeom>
          <a:noFill/>
          <a:ln w="12700">
            <a:solidFill>
              <a:prstClr val="black"/>
            </a:solidFill>
          </a:ln>
        </p:spPr>
        <p:txBody>
          <a:bodyPr vert="horz" lIns="91430" tIns="45716" rIns="91430" bIns="45716" rtlCol="0" anchor="ctr"/>
          <a:lstStyle/>
          <a:p>
            <a:endParaRPr lang="en-GB"/>
          </a:p>
        </p:txBody>
      </p:sp>
      <p:sp>
        <p:nvSpPr>
          <p:cNvPr id="5" name="Notes Placeholder 4"/>
          <p:cNvSpPr>
            <a:spLocks noGrp="1"/>
          </p:cNvSpPr>
          <p:nvPr>
            <p:ph type="body" sz="quarter" idx="3"/>
          </p:nvPr>
        </p:nvSpPr>
        <p:spPr>
          <a:xfrm>
            <a:off x="681038" y="4784836"/>
            <a:ext cx="5448300" cy="3914864"/>
          </a:xfrm>
          <a:prstGeom prst="rect">
            <a:avLst/>
          </a:prstGeom>
        </p:spPr>
        <p:txBody>
          <a:bodyPr vert="horz" lIns="91430" tIns="45716" rIns="91430" bIns="4571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43665"/>
            <a:ext cx="2951163" cy="498852"/>
          </a:xfrm>
          <a:prstGeom prst="rect">
            <a:avLst/>
          </a:prstGeom>
        </p:spPr>
        <p:txBody>
          <a:bodyPr vert="horz" lIns="91430" tIns="45716" rIns="91430"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7637" y="9443665"/>
            <a:ext cx="2951163" cy="498852"/>
          </a:xfrm>
          <a:prstGeom prst="rect">
            <a:avLst/>
          </a:prstGeom>
        </p:spPr>
        <p:txBody>
          <a:bodyPr vert="horz" lIns="91430" tIns="45716" rIns="91430" bIns="45716" rtlCol="0" anchor="b"/>
          <a:lstStyle>
            <a:lvl1pPr algn="r">
              <a:defRPr sz="1200"/>
            </a:lvl1pPr>
          </a:lstStyle>
          <a:p>
            <a:fld id="{C30E0C62-75F1-499A-B87C-4D60DA3D7C51}" type="slidenum">
              <a:rPr lang="en-GB" smtClean="0"/>
              <a:t>‹#›</a:t>
            </a:fld>
            <a:endParaRPr lang="en-GB"/>
          </a:p>
        </p:txBody>
      </p:sp>
    </p:spTree>
    <p:extLst>
      <p:ext uri="{BB962C8B-B14F-4D97-AF65-F5344CB8AC3E}">
        <p14:creationId xmlns:p14="http://schemas.microsoft.com/office/powerpoint/2010/main" val="3104213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a:t>
            </a:fld>
            <a:endParaRPr lang="en-GB"/>
          </a:p>
        </p:txBody>
      </p:sp>
    </p:spTree>
    <p:extLst>
      <p:ext uri="{BB962C8B-B14F-4D97-AF65-F5344CB8AC3E}">
        <p14:creationId xmlns:p14="http://schemas.microsoft.com/office/powerpoint/2010/main" val="3756246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2</a:t>
            </a:fld>
            <a:endParaRPr lang="en-GB"/>
          </a:p>
        </p:txBody>
      </p:sp>
    </p:spTree>
    <p:extLst>
      <p:ext uri="{BB962C8B-B14F-4D97-AF65-F5344CB8AC3E}">
        <p14:creationId xmlns:p14="http://schemas.microsoft.com/office/powerpoint/2010/main" val="4074844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10 mins:  less than 1 min per participant. Alice or Antonia to give an example of something that drives them mad (ideally something which we cover in this session!!</a:t>
            </a:r>
          </a:p>
        </p:txBody>
      </p:sp>
      <p:sp>
        <p:nvSpPr>
          <p:cNvPr id="4" name="Slide Number Placeholder 3"/>
          <p:cNvSpPr>
            <a:spLocks noGrp="1"/>
          </p:cNvSpPr>
          <p:nvPr>
            <p:ph type="sldNum" sz="quarter" idx="5"/>
          </p:nvPr>
        </p:nvSpPr>
        <p:spPr/>
        <p:txBody>
          <a:bodyPr/>
          <a:lstStyle/>
          <a:p>
            <a:fld id="{C30E0C62-75F1-499A-B87C-4D60DA3D7C51}" type="slidenum">
              <a:rPr lang="en-GB" smtClean="0"/>
              <a:t>3</a:t>
            </a:fld>
            <a:endParaRPr lang="en-GB"/>
          </a:p>
        </p:txBody>
      </p:sp>
    </p:spTree>
    <p:extLst>
      <p:ext uri="{BB962C8B-B14F-4D97-AF65-F5344CB8AC3E}">
        <p14:creationId xmlns:p14="http://schemas.microsoft.com/office/powerpoint/2010/main" val="20049444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3 mins: Quick explanation of </a:t>
            </a:r>
            <a:r>
              <a:rPr lang="en-GB" err="1"/>
              <a:t>Datawise</a:t>
            </a:r>
            <a:r>
              <a:rPr lang="en-GB"/>
              <a:t> London. We will send slide so you can check them all out – all have masses of helpful information, training, one to one sessions available for free or very cheaply for charities. Ask Antonia to give a 1 min into to COE</a:t>
            </a:r>
          </a:p>
        </p:txBody>
      </p:sp>
      <p:sp>
        <p:nvSpPr>
          <p:cNvPr id="4" name="Slide Number Placeholder 3"/>
          <p:cNvSpPr>
            <a:spLocks noGrp="1"/>
          </p:cNvSpPr>
          <p:nvPr>
            <p:ph type="sldNum" sz="quarter" idx="5"/>
          </p:nvPr>
        </p:nvSpPr>
        <p:spPr/>
        <p:txBody>
          <a:bodyPr/>
          <a:lstStyle/>
          <a:p>
            <a:fld id="{C30E0C62-75F1-499A-B87C-4D60DA3D7C51}" type="slidenum">
              <a:rPr lang="en-GB" smtClean="0"/>
              <a:t>7</a:t>
            </a:fld>
            <a:endParaRPr lang="en-GB"/>
          </a:p>
        </p:txBody>
      </p:sp>
    </p:spTree>
    <p:extLst>
      <p:ext uri="{BB962C8B-B14F-4D97-AF65-F5344CB8AC3E}">
        <p14:creationId xmlns:p14="http://schemas.microsoft.com/office/powerpoint/2010/main" val="3492606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8</a:t>
            </a:fld>
            <a:endParaRPr lang="en-GB"/>
          </a:p>
        </p:txBody>
      </p:sp>
    </p:spTree>
    <p:extLst>
      <p:ext uri="{BB962C8B-B14F-4D97-AF65-F5344CB8AC3E}">
        <p14:creationId xmlns:p14="http://schemas.microsoft.com/office/powerpoint/2010/main" val="3316248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9</a:t>
            </a:fld>
            <a:endParaRPr lang="en-GB"/>
          </a:p>
        </p:txBody>
      </p:sp>
    </p:spTree>
    <p:extLst>
      <p:ext uri="{BB962C8B-B14F-4D97-AF65-F5344CB8AC3E}">
        <p14:creationId xmlns:p14="http://schemas.microsoft.com/office/powerpoint/2010/main" val="3813962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10</a:t>
            </a:fld>
            <a:endParaRPr lang="en-GB"/>
          </a:p>
        </p:txBody>
      </p:sp>
    </p:spTree>
    <p:extLst>
      <p:ext uri="{BB962C8B-B14F-4D97-AF65-F5344CB8AC3E}">
        <p14:creationId xmlns:p14="http://schemas.microsoft.com/office/powerpoint/2010/main" val="3098246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12</a:t>
            </a:fld>
            <a:endParaRPr lang="en-GB"/>
          </a:p>
        </p:txBody>
      </p:sp>
    </p:spTree>
    <p:extLst>
      <p:ext uri="{BB962C8B-B14F-4D97-AF65-F5344CB8AC3E}">
        <p14:creationId xmlns:p14="http://schemas.microsoft.com/office/powerpoint/2010/main" val="3439393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30E0C62-75F1-499A-B87C-4D60DA3D7C51}" type="slidenum">
              <a:rPr lang="en-GB" smtClean="0"/>
              <a:t>13</a:t>
            </a:fld>
            <a:endParaRPr lang="en-GB"/>
          </a:p>
        </p:txBody>
      </p:sp>
    </p:spTree>
    <p:extLst>
      <p:ext uri="{BB962C8B-B14F-4D97-AF65-F5344CB8AC3E}">
        <p14:creationId xmlns:p14="http://schemas.microsoft.com/office/powerpoint/2010/main" val="40127106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14</a:t>
            </a:fld>
            <a:endParaRPr lang="en-GB"/>
          </a:p>
        </p:txBody>
      </p:sp>
    </p:spTree>
    <p:extLst>
      <p:ext uri="{BB962C8B-B14F-4D97-AF65-F5344CB8AC3E}">
        <p14:creationId xmlns:p14="http://schemas.microsoft.com/office/powerpoint/2010/main" val="317024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16</a:t>
            </a:fld>
            <a:endParaRPr lang="en-GB"/>
          </a:p>
        </p:txBody>
      </p:sp>
    </p:spTree>
    <p:extLst>
      <p:ext uri="{BB962C8B-B14F-4D97-AF65-F5344CB8AC3E}">
        <p14:creationId xmlns:p14="http://schemas.microsoft.com/office/powerpoint/2010/main" val="3813567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17</a:t>
            </a:fld>
            <a:endParaRPr lang="en-GB"/>
          </a:p>
        </p:txBody>
      </p:sp>
    </p:spTree>
    <p:extLst>
      <p:ext uri="{BB962C8B-B14F-4D97-AF65-F5344CB8AC3E}">
        <p14:creationId xmlns:p14="http://schemas.microsoft.com/office/powerpoint/2010/main" val="140347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18</a:t>
            </a:fld>
            <a:endParaRPr lang="en-GB"/>
          </a:p>
        </p:txBody>
      </p:sp>
    </p:spTree>
    <p:extLst>
      <p:ext uri="{BB962C8B-B14F-4D97-AF65-F5344CB8AC3E}">
        <p14:creationId xmlns:p14="http://schemas.microsoft.com/office/powerpoint/2010/main" val="12796041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30E0C62-75F1-499A-B87C-4D60DA3D7C51}" type="slidenum">
              <a:rPr lang="en-GB" smtClean="0"/>
              <a:t>21</a:t>
            </a:fld>
            <a:endParaRPr lang="en-GB"/>
          </a:p>
        </p:txBody>
      </p:sp>
    </p:spTree>
    <p:extLst>
      <p:ext uri="{BB962C8B-B14F-4D97-AF65-F5344CB8AC3E}">
        <p14:creationId xmlns:p14="http://schemas.microsoft.com/office/powerpoint/2010/main" val="4545673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75187-53FB-41FE-85FA-DC9D3C6BC166}"/>
              </a:ext>
            </a:extLst>
          </p:cNvPr>
          <p:cNvSpPr>
            <a:spLocks noGrp="1"/>
          </p:cNvSpPr>
          <p:nvPr>
            <p:ph type="ctrTitle"/>
          </p:nvPr>
        </p:nvSpPr>
        <p:spPr>
          <a:xfrm>
            <a:off x="4212336" y="2215831"/>
            <a:ext cx="6132576" cy="1675956"/>
          </a:xfrm>
        </p:spPr>
        <p:txBody>
          <a:bodyPr anchor="b">
            <a:normAutofit/>
          </a:bodyPr>
          <a:lstStyle>
            <a:lvl1pPr algn="l">
              <a:defRPr sz="5000">
                <a:solidFill>
                  <a:srgbClr val="47A5AE"/>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262F7C07-36B3-4CEC-813C-C294A340E0CC}"/>
              </a:ext>
            </a:extLst>
          </p:cNvPr>
          <p:cNvSpPr>
            <a:spLocks noGrp="1"/>
          </p:cNvSpPr>
          <p:nvPr>
            <p:ph type="subTitle" idx="1"/>
          </p:nvPr>
        </p:nvSpPr>
        <p:spPr>
          <a:xfrm>
            <a:off x="4212336" y="4133374"/>
            <a:ext cx="6199632" cy="466058"/>
          </a:xfrm>
        </p:spPr>
        <p:txBody>
          <a:bodyPr/>
          <a:lstStyle>
            <a:lvl1pPr marL="0" indent="0" algn="l">
              <a:buNone/>
              <a:defRPr sz="2400" cap="all" baseline="0">
                <a:solidFill>
                  <a:srgbClr val="751D59"/>
                </a:solidFill>
                <a:latin typeface="Poppins Medium" panose="02000000000000000000" pitchFamily="2" charset="0"/>
                <a:cs typeface="Poppins Medium" panose="02000000000000000000"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5E7ACF-39BD-4D1A-BABA-2D5E3510BD17}"/>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5" name="Footer Placeholder 4">
            <a:extLst>
              <a:ext uri="{FF2B5EF4-FFF2-40B4-BE49-F238E27FC236}">
                <a16:creationId xmlns:a16="http://schemas.microsoft.com/office/drawing/2014/main" id="{FE2D21D8-5F17-428D-A5BA-38D7946332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93D971-BB2B-4E57-BE6C-57D8C345E2E7}"/>
              </a:ext>
            </a:extLst>
          </p:cNvPr>
          <p:cNvSpPr>
            <a:spLocks noGrp="1"/>
          </p:cNvSpPr>
          <p:nvPr>
            <p:ph type="sldNum" sz="quarter" idx="12"/>
          </p:nvPr>
        </p:nvSpPr>
        <p:spPr/>
        <p:txBody>
          <a:bodyPr/>
          <a:lstStyle/>
          <a:p>
            <a:fld id="{AA0B75EB-2FD1-477B-93DF-3B878359B913}" type="slidenum">
              <a:rPr lang="en-GB" smtClean="0"/>
              <a:t>‹#›</a:t>
            </a:fld>
            <a:endParaRPr lang="en-GB"/>
          </a:p>
        </p:txBody>
      </p:sp>
      <p:pic>
        <p:nvPicPr>
          <p:cNvPr id="8" name="Picture 7">
            <a:extLst>
              <a:ext uri="{FF2B5EF4-FFF2-40B4-BE49-F238E27FC236}">
                <a16:creationId xmlns:a16="http://schemas.microsoft.com/office/drawing/2014/main" id="{CB7E88F7-0B78-4D03-A2C1-1FF6A48FCF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9578" y="644287"/>
            <a:ext cx="3183198" cy="3143089"/>
          </a:xfrm>
          <a:prstGeom prst="rect">
            <a:avLst/>
          </a:prstGeom>
        </p:spPr>
      </p:pic>
    </p:spTree>
    <p:extLst>
      <p:ext uri="{BB962C8B-B14F-4D97-AF65-F5344CB8AC3E}">
        <p14:creationId xmlns:p14="http://schemas.microsoft.com/office/powerpoint/2010/main" val="19547343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1B8E8-53FB-49A2-90CF-AC98B8288E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5C76D3-5FA4-45DD-971C-EF9B8E56EAE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1B9BC7-BCAF-49A8-9F4E-EADD4114AFFB}"/>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5" name="Footer Placeholder 4">
            <a:extLst>
              <a:ext uri="{FF2B5EF4-FFF2-40B4-BE49-F238E27FC236}">
                <a16:creationId xmlns:a16="http://schemas.microsoft.com/office/drawing/2014/main" id="{544B61AE-5984-47BB-B7E1-8903986B5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1EB09-2049-4307-8B97-DA53A8FA8798}"/>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40988046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8F707-9647-48B8-82D1-59D5D94D6C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E4BCFFE-C221-4424-9098-240B878624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07EC9A-365D-4E2A-9792-E67F6057B678}"/>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5" name="Footer Placeholder 4">
            <a:extLst>
              <a:ext uri="{FF2B5EF4-FFF2-40B4-BE49-F238E27FC236}">
                <a16:creationId xmlns:a16="http://schemas.microsoft.com/office/drawing/2014/main" id="{5CA2C0FE-C464-4425-8806-AC7868DC04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406704-8E28-4E6B-9850-2E28B5919407}"/>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4851212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19B4C-85E7-4262-A6CD-99DB55A0A7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EB3551-2779-4B63-A619-B8C03AD97B4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8D9A7E-7300-4D3C-8CC9-1762D167766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45014A-2241-4D22-83B0-5F71301C6167}"/>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6" name="Footer Placeholder 5">
            <a:extLst>
              <a:ext uri="{FF2B5EF4-FFF2-40B4-BE49-F238E27FC236}">
                <a16:creationId xmlns:a16="http://schemas.microsoft.com/office/drawing/2014/main" id="{5893412B-BA16-40FE-A7BC-6AF1F0BD6C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5E1BD0-A52D-4884-8D27-C0F0E555221A}"/>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6076289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1BB0C-C88C-4940-8E3F-1535AA3D115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15FD77-96A5-40E9-9561-1E6BE5CD9F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E36A82E-43C9-426E-9095-A2E1748F9DA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8CBD61-99F8-4727-ACA0-23551CA75C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9FD496E-B405-45F2-B632-687E0DDE1DD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9BC3D1-696B-40EA-99F2-7425857EB908}"/>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8" name="Footer Placeholder 7">
            <a:extLst>
              <a:ext uri="{FF2B5EF4-FFF2-40B4-BE49-F238E27FC236}">
                <a16:creationId xmlns:a16="http://schemas.microsoft.com/office/drawing/2014/main" id="{863DE5EB-4979-4FE7-AE83-DD29C758A21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D6D79F-016C-440A-9D0C-FE3B10B59E03}"/>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26111420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707D7-A95C-47F6-89A8-0C669D22FA4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366800-DB38-4F70-8820-2F022A9CC6A7}"/>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4" name="Footer Placeholder 3">
            <a:extLst>
              <a:ext uri="{FF2B5EF4-FFF2-40B4-BE49-F238E27FC236}">
                <a16:creationId xmlns:a16="http://schemas.microsoft.com/office/drawing/2014/main" id="{E8C5E3F8-D48C-422A-9966-6052A836DF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DF4CD6A-1D06-46E7-8D17-EBA070C40CA2}"/>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12841013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47F5B4-E916-4018-92CA-8319E8BF0681}"/>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3" name="Footer Placeholder 2">
            <a:extLst>
              <a:ext uri="{FF2B5EF4-FFF2-40B4-BE49-F238E27FC236}">
                <a16:creationId xmlns:a16="http://schemas.microsoft.com/office/drawing/2014/main" id="{3416761E-45A6-446D-90FA-0A13723CD13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59502C-3A92-4AE4-9D42-A40B80C7E320}"/>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19539290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5BA4F-D996-4FD1-A946-9014DC4A09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3EBD6B-8B92-49CC-9EC6-ED0AD70F2D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56AE424-026A-4EA6-A635-1D278DA3FF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83E4B8-4C23-468C-8760-77CACD9D1D60}"/>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6" name="Footer Placeholder 5">
            <a:extLst>
              <a:ext uri="{FF2B5EF4-FFF2-40B4-BE49-F238E27FC236}">
                <a16:creationId xmlns:a16="http://schemas.microsoft.com/office/drawing/2014/main" id="{E46AD077-6F97-4375-9B8E-1EBD2C438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69F451-C043-443A-A9BB-0A99CA12FB1D}"/>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7166606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0148E-6CCC-4714-B7C4-4FEF91154D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3DB6F24-758A-49D7-BAFA-60CE4BA7BE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C88F28AC-9154-496D-8220-5BAF641F90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6031CA1-ABFB-462B-9F53-4BF50E7AA60A}"/>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6" name="Footer Placeholder 5">
            <a:extLst>
              <a:ext uri="{FF2B5EF4-FFF2-40B4-BE49-F238E27FC236}">
                <a16:creationId xmlns:a16="http://schemas.microsoft.com/office/drawing/2014/main" id="{088DFB3E-93FD-4028-9848-172D254961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DDB878-D2B2-4EFE-845A-057AD5D476AB}"/>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31227715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FA56E-8283-4C88-A9F0-9A2AF6B3BF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381CC7B-FFD3-4715-883C-B5EB1CF0C77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317911-E98D-4D09-9E44-B712A7732E72}"/>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5" name="Footer Placeholder 4">
            <a:extLst>
              <a:ext uri="{FF2B5EF4-FFF2-40B4-BE49-F238E27FC236}">
                <a16:creationId xmlns:a16="http://schemas.microsoft.com/office/drawing/2014/main" id="{0F5DAF81-67DD-40AC-844C-74740C9CD0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9BDBE-8BFE-41E3-BD7D-99D06A53C21D}"/>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1445098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7ECA96-CD18-41ED-B741-F5FB7AFB84B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4FA976-814A-4C08-8021-43B1AE8E59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1E38E7-9401-43AA-8B4D-E998B9BA0703}"/>
              </a:ext>
            </a:extLst>
          </p:cNvPr>
          <p:cNvSpPr>
            <a:spLocks noGrp="1"/>
          </p:cNvSpPr>
          <p:nvPr>
            <p:ph type="dt" sz="half" idx="10"/>
          </p:nvPr>
        </p:nvSpPr>
        <p:spPr/>
        <p:txBody>
          <a:bodyPr/>
          <a:lstStyle/>
          <a:p>
            <a:fld id="{E0C0940A-139C-4DD7-B235-EAEA4B324CC5}" type="datetimeFigureOut">
              <a:rPr lang="en-GB" smtClean="0"/>
              <a:t>14/07/2020</a:t>
            </a:fld>
            <a:endParaRPr lang="en-GB"/>
          </a:p>
        </p:txBody>
      </p:sp>
      <p:sp>
        <p:nvSpPr>
          <p:cNvPr id="5" name="Footer Placeholder 4">
            <a:extLst>
              <a:ext uri="{FF2B5EF4-FFF2-40B4-BE49-F238E27FC236}">
                <a16:creationId xmlns:a16="http://schemas.microsoft.com/office/drawing/2014/main" id="{33F1BBEC-84DA-45FE-B7BA-AB1C867896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1FE8F3-D80A-4E70-BD5A-17C9656244EC}"/>
              </a:ext>
            </a:extLst>
          </p:cNvPr>
          <p:cNvSpPr>
            <a:spLocks noGrp="1"/>
          </p:cNvSpPr>
          <p:nvPr>
            <p:ph type="sldNum" sz="quarter" idx="12"/>
          </p:nvPr>
        </p:nvSpPr>
        <p:spPr/>
        <p:txBody>
          <a:bodyPr/>
          <a:lstStyle/>
          <a:p>
            <a:fld id="{AA0B75EB-2FD1-477B-93DF-3B878359B913}" type="slidenum">
              <a:rPr lang="en-GB" smtClean="0"/>
              <a:t>‹#›</a:t>
            </a:fld>
            <a:endParaRPr lang="en-GB"/>
          </a:p>
        </p:txBody>
      </p:sp>
    </p:spTree>
    <p:extLst>
      <p:ext uri="{BB962C8B-B14F-4D97-AF65-F5344CB8AC3E}">
        <p14:creationId xmlns:p14="http://schemas.microsoft.com/office/powerpoint/2010/main" val="11295183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0F03A5-02B1-46E2-8B08-291F2E55E33A}"/>
              </a:ext>
            </a:extLst>
          </p:cNvPr>
          <p:cNvSpPr txBox="1">
            <a:spLocks noChangeArrowheads="1"/>
          </p:cNvSpPr>
          <p:nvPr/>
        </p:nvSpPr>
        <p:spPr bwMode="auto">
          <a:xfrm>
            <a:off x="11190817" y="6237288"/>
            <a:ext cx="1219200" cy="914400"/>
          </a:xfrm>
          <a:prstGeom prst="rect">
            <a:avLst/>
          </a:prstGeom>
          <a:noFill/>
          <a:ln>
            <a:noFill/>
          </a:ln>
          <a:extLst>
            <a:ext uri="{909E8E84-426E-40dd-AFC4-6F175D3DCCD1}"/>
            <a:ext uri="{91240B29-F687-4f45-9708-019B960494DF}"/>
            <a:ext uri="{FAA26D3D-D897-4be2-8F04-BA451C77F1D7}"/>
          </a:extLst>
        </p:spPr>
        <p:txBody>
          <a:bodyPr wrap="none"/>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defRPr/>
            </a:pPr>
            <a:endParaRPr lang="en-US" sz="2400"/>
          </a:p>
        </p:txBody>
      </p:sp>
      <p:sp>
        <p:nvSpPr>
          <p:cNvPr id="5" name="TextBox 4">
            <a:extLst>
              <a:ext uri="{FF2B5EF4-FFF2-40B4-BE49-F238E27FC236}">
                <a16:creationId xmlns:a16="http://schemas.microsoft.com/office/drawing/2014/main" id="{67F050B3-004C-4022-8396-5576258D485C}"/>
              </a:ext>
            </a:extLst>
          </p:cNvPr>
          <p:cNvSpPr txBox="1">
            <a:spLocks noChangeArrowheads="1"/>
          </p:cNvSpPr>
          <p:nvPr/>
        </p:nvSpPr>
        <p:spPr bwMode="auto">
          <a:xfrm>
            <a:off x="11203517" y="6149975"/>
            <a:ext cx="1219200" cy="914400"/>
          </a:xfrm>
          <a:prstGeom prst="rect">
            <a:avLst/>
          </a:prstGeom>
          <a:noFill/>
          <a:ln>
            <a:noFill/>
          </a:ln>
          <a:extLst>
            <a:ext uri="{909E8E84-426E-40dd-AFC4-6F175D3DCCD1}"/>
            <a:ext uri="{91240B29-F687-4f45-9708-019B960494DF}"/>
            <a:ext uri="{FAA26D3D-D897-4be2-8F04-BA451C77F1D7}"/>
          </a:extLst>
        </p:spPr>
        <p:txBody>
          <a:bodyPr wrap="none"/>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defRPr/>
            </a:pPr>
            <a:endParaRPr lang="en-US" sz="2400"/>
          </a:p>
        </p:txBody>
      </p:sp>
      <p:sp>
        <p:nvSpPr>
          <p:cNvPr id="10" name="Title 9"/>
          <p:cNvSpPr>
            <a:spLocks noGrp="1"/>
          </p:cNvSpPr>
          <p:nvPr>
            <p:ph type="title"/>
          </p:nvPr>
        </p:nvSpPr>
        <p:spPr>
          <a:xfrm>
            <a:off x="609600" y="200765"/>
            <a:ext cx="10972800" cy="1739092"/>
          </a:xfrm>
          <a:prstGeom prst="rect">
            <a:avLst/>
          </a:prstGeom>
        </p:spPr>
        <p:txBody>
          <a:bodyPr/>
          <a:lstStyle>
            <a:lvl1pPr algn="l">
              <a:defRPr lang="en-US" sz="4000" b="1" i="0" kern="1200" cap="all" spc="500" smtClean="0">
                <a:solidFill>
                  <a:schemeClr val="bg1"/>
                </a:solidFill>
                <a:latin typeface="Helvetica"/>
                <a:ea typeface="Geneva" charset="0"/>
              </a:defRPr>
            </a:lvl1pPr>
          </a:lstStyle>
          <a:p>
            <a:r>
              <a:rPr lang="en-GB"/>
              <a:t>Click to edit Master title style</a:t>
            </a:r>
            <a:endParaRPr lang="en-US"/>
          </a:p>
        </p:txBody>
      </p:sp>
      <p:sp>
        <p:nvSpPr>
          <p:cNvPr id="3" name="Subtitle 2"/>
          <p:cNvSpPr>
            <a:spLocks noGrp="1"/>
          </p:cNvSpPr>
          <p:nvPr>
            <p:ph type="subTitle" idx="1"/>
          </p:nvPr>
        </p:nvSpPr>
        <p:spPr>
          <a:xfrm>
            <a:off x="609600" y="1696288"/>
            <a:ext cx="10972800" cy="2246226"/>
          </a:xfrm>
          <a:prstGeom prst="rect">
            <a:avLst/>
          </a:prstGeom>
        </p:spPr>
        <p:txBody>
          <a:bodyPr>
            <a:normAutofit/>
          </a:bodyPr>
          <a:lstStyle>
            <a:lvl1pPr marL="0" indent="0" algn="l">
              <a:buNone/>
              <a:defRPr sz="1800" kern="1200" spc="150" baseline="0">
                <a:solidFill>
                  <a:schemeClr val="bg1"/>
                </a:solidFill>
                <a:latin typeface="Helvetica"/>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10937806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A82365-F426-4070-B1E7-08A29356BB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03A0BD-3734-42F6-800E-6028201B5A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018044-CB90-4028-9098-3ACF23CEB4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C0940A-139C-4DD7-B235-EAEA4B324CC5}" type="datetimeFigureOut">
              <a:rPr lang="en-GB" smtClean="0"/>
              <a:t>14/07/2020</a:t>
            </a:fld>
            <a:endParaRPr lang="en-GB"/>
          </a:p>
        </p:txBody>
      </p:sp>
      <p:sp>
        <p:nvSpPr>
          <p:cNvPr id="5" name="Footer Placeholder 4">
            <a:extLst>
              <a:ext uri="{FF2B5EF4-FFF2-40B4-BE49-F238E27FC236}">
                <a16:creationId xmlns:a16="http://schemas.microsoft.com/office/drawing/2014/main" id="{D3ACD028-4A17-4473-BB4C-AA314B5F0D21}"/>
              </a:ext>
            </a:extLst>
          </p:cNvPr>
          <p:cNvSpPr>
            <a:spLocks noGrp="1"/>
          </p:cNvSpPr>
          <p:nvPr>
            <p:ph type="ftr" sz="quarter" idx="3"/>
          </p:nvPr>
        </p:nvSpPr>
        <p:spPr>
          <a:xfrm>
            <a:off x="7239000" y="636676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295EA9-7BA8-465A-866F-5947F085F132}"/>
              </a:ext>
            </a:extLst>
          </p:cNvPr>
          <p:cNvSpPr>
            <a:spLocks noGrp="1"/>
          </p:cNvSpPr>
          <p:nvPr>
            <p:ph type="sldNum" sz="quarter" idx="4"/>
          </p:nvPr>
        </p:nvSpPr>
        <p:spPr>
          <a:xfrm>
            <a:off x="4212336" y="638126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0B75EB-2FD1-477B-93DF-3B878359B913}" type="slidenum">
              <a:rPr lang="en-GB" smtClean="0"/>
              <a:t>‹#›</a:t>
            </a:fld>
            <a:endParaRPr lang="en-GB"/>
          </a:p>
        </p:txBody>
      </p:sp>
      <p:pic>
        <p:nvPicPr>
          <p:cNvPr id="9" name="Picture 8">
            <a:extLst>
              <a:ext uri="{FF2B5EF4-FFF2-40B4-BE49-F238E27FC236}">
                <a16:creationId xmlns:a16="http://schemas.microsoft.com/office/drawing/2014/main" id="{6F63038D-588A-43D5-98FB-8B2D81ABC5E0}"/>
              </a:ext>
            </a:extLst>
          </p:cNvPr>
          <p:cNvPicPr>
            <a:picLocks noChangeAspect="1"/>
          </p:cNvPicPr>
          <p:nvPr userDrawn="1"/>
        </p:nvPicPr>
        <p:blipFill rotWithShape="1">
          <a:blip r:embed="rId13" cstate="hqprint">
            <a:extLst>
              <a:ext uri="{28A0092B-C50C-407E-A947-70E740481C1C}">
                <a14:useLocalDpi xmlns:a14="http://schemas.microsoft.com/office/drawing/2010/main" val="0"/>
              </a:ext>
            </a:extLst>
          </a:blip>
          <a:srcRect l="6105" t="5394" r="11385" b="9319"/>
          <a:stretch/>
        </p:blipFill>
        <p:spPr>
          <a:xfrm>
            <a:off x="10613136" y="5771463"/>
            <a:ext cx="882396" cy="811000"/>
          </a:xfrm>
          <a:prstGeom prst="rect">
            <a:avLst/>
          </a:prstGeom>
        </p:spPr>
      </p:pic>
      <p:cxnSp>
        <p:nvCxnSpPr>
          <p:cNvPr id="11" name="Straight Connector 10">
            <a:extLst>
              <a:ext uri="{FF2B5EF4-FFF2-40B4-BE49-F238E27FC236}">
                <a16:creationId xmlns:a16="http://schemas.microsoft.com/office/drawing/2014/main" id="{2421F74E-7196-4836-A3EA-82FEC0B1FBA0}"/>
              </a:ext>
            </a:extLst>
          </p:cNvPr>
          <p:cNvCxnSpPr>
            <a:cxnSpLocks/>
          </p:cNvCxnSpPr>
          <p:nvPr userDrawn="1"/>
        </p:nvCxnSpPr>
        <p:spPr>
          <a:xfrm>
            <a:off x="838200" y="6351969"/>
            <a:ext cx="9649968" cy="0"/>
          </a:xfrm>
          <a:prstGeom prst="line">
            <a:avLst/>
          </a:prstGeom>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88804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rgbClr val="47A5A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A1CD3D"/>
        </a:buClr>
        <a:buFont typeface="Wingdings" panose="05000000000000000000" pitchFamily="2" charset="2"/>
        <a:buChar char="ü"/>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FAA61A"/>
        </a:buClr>
        <a:buFont typeface="Wingdings" panose="05000000000000000000" pitchFamily="2" charset="2"/>
        <a:buChar char="ü"/>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FAA61A"/>
        </a:buClr>
        <a:buFont typeface="Wingdings" panose="05000000000000000000" pitchFamily="2" charset="2"/>
        <a:buChar char="ü"/>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FAA61A"/>
        </a:buClr>
        <a:buFont typeface="Wingdings" panose="05000000000000000000" pitchFamily="2" charset="2"/>
        <a:buChar char="ü"/>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FAA61A"/>
        </a:buClr>
        <a:buFont typeface="Wingdings" panose="05000000000000000000" pitchFamily="2" charset="2"/>
        <a:buChar char="ü"/>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 descr="City_Hall_background.jpg"/>
          <p:cNvPicPr>
            <a:picLocks noChangeAspect="1"/>
          </p:cNvPicPr>
          <p:nvPr/>
        </p:nvPicPr>
        <p:blipFill rotWithShape="1">
          <a:blip r:embed="rId3">
            <a:extLst>
              <a:ext uri="{28A0092B-C50C-407E-A947-70E740481C1C}">
                <a14:useLocalDpi xmlns:a14="http://schemas.microsoft.com/office/drawing/2010/main" val="0"/>
              </a:ext>
            </a:extLst>
          </a:blip>
          <a:srcRect t="16401"/>
          <a:stretch/>
        </p:blipFill>
        <p:spPr bwMode="auto">
          <a:xfrm>
            <a:off x="-168696" y="13776"/>
            <a:ext cx="12864752" cy="6844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6948266"/>
      </p:ext>
    </p:extLst>
  </p:cSld>
  <p:clrMap bg1="lt1" tx1="dk1" bg2="lt2" tx2="dk2" accent1="accent1" accent2="accent2" accent3="accent3" accent4="accent4" accent5="accent5" accent6="accent6" hlink="hlink" folHlink="folHlink"/>
  <p:sldLayoutIdLst>
    <p:sldLayoutId id="2147483663" r:id="rId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ctr" defTabSz="457200"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anose="020B0600070205080204" pitchFamily="34" charset="-128"/>
          <a:cs typeface="ＭＳ Ｐゴシック" charset="0"/>
        </a:defRPr>
      </a:lvl5pPr>
      <a:lvl6pPr marL="4572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0"/>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ＭＳ Ｐゴシック" charset="0"/>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ＭＳ Ｐゴシック" charset="0"/>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ＭＳ Ｐゴシック" charset="0"/>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ＭＳ Ｐゴシック"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4.jpeg"/><Relationship Id="rId4" Type="http://schemas.openxmlformats.org/officeDocument/2006/relationships/image" Target="../media/image9.png"/><Relationship Id="rId9" Type="http://schemas.openxmlformats.org/officeDocument/2006/relationships/hyperlink" Target="http://www.superhighways.org.uk/"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uk/url?sa=i&amp;rct=j&amp;q=&amp;esrc=s&amp;source=imgres&amp;cd=&amp;cad=rja&amp;uact=8&amp;ved=2ahUKEwjb8ObS87fnAhVCQhoKHSchA80QjRx6BAgBEAQ&amp;url=http%3A%2F%2Fwww.informit.com%2Farticles%2Farticle.aspx%3Fp%3D2067634&amp;psig=AOvVaw2C9kVlXoJORUM3kmstdKTm&amp;ust=1580905926307341"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6370C-AFA5-4554-A56F-514C0356FAFB}"/>
              </a:ext>
            </a:extLst>
          </p:cNvPr>
          <p:cNvSpPr>
            <a:spLocks noGrp="1"/>
          </p:cNvSpPr>
          <p:nvPr>
            <p:ph type="ctrTitle"/>
          </p:nvPr>
        </p:nvSpPr>
        <p:spPr>
          <a:xfrm>
            <a:off x="4416552" y="1391371"/>
            <a:ext cx="7267638" cy="2191003"/>
          </a:xfrm>
        </p:spPr>
        <p:txBody>
          <a:bodyPr>
            <a:normAutofit/>
          </a:bodyPr>
          <a:lstStyle/>
          <a:p>
            <a:r>
              <a:rPr lang="en-GB" sz="6600"/>
              <a:t>Excel bitesize 1 – Managing your data</a:t>
            </a:r>
          </a:p>
        </p:txBody>
      </p:sp>
      <p:sp>
        <p:nvSpPr>
          <p:cNvPr id="3" name="Subtitle 2">
            <a:extLst>
              <a:ext uri="{FF2B5EF4-FFF2-40B4-BE49-F238E27FC236}">
                <a16:creationId xmlns:a16="http://schemas.microsoft.com/office/drawing/2014/main" id="{A49D198A-3B14-40E8-9B42-01F418873A92}"/>
              </a:ext>
            </a:extLst>
          </p:cNvPr>
          <p:cNvSpPr>
            <a:spLocks noGrp="1"/>
          </p:cNvSpPr>
          <p:nvPr>
            <p:ph type="subTitle" idx="1"/>
          </p:nvPr>
        </p:nvSpPr>
        <p:spPr>
          <a:xfrm>
            <a:off x="4416552" y="4337456"/>
            <a:ext cx="6890545" cy="543368"/>
          </a:xfrm>
        </p:spPr>
        <p:txBody>
          <a:bodyPr>
            <a:noAutofit/>
          </a:bodyPr>
          <a:lstStyle/>
          <a:p>
            <a:r>
              <a:rPr lang="en-GB"/>
              <a:t>Discover. Learn. Analyse. Shape. Repeat</a:t>
            </a:r>
          </a:p>
          <a:p>
            <a:endParaRPr lang="en-GB"/>
          </a:p>
          <a:p>
            <a:r>
              <a:rPr lang="en-GB">
                <a:solidFill>
                  <a:srgbClr val="FAA61A"/>
                </a:solidFill>
              </a:rPr>
              <a:t>Be more </a:t>
            </a:r>
            <a:r>
              <a:rPr lang="en-GB" err="1">
                <a:solidFill>
                  <a:srgbClr val="FAA61A"/>
                </a:solidFill>
              </a:rPr>
              <a:t>datawise</a:t>
            </a:r>
            <a:endParaRPr lang="en-GB">
              <a:solidFill>
                <a:srgbClr val="FAA61A"/>
              </a:solidFill>
            </a:endParaRPr>
          </a:p>
          <a:p>
            <a:endParaRPr lang="en-GB"/>
          </a:p>
          <a:p>
            <a:endParaRPr lang="en-GB"/>
          </a:p>
          <a:p>
            <a:endParaRPr lang="en-GB"/>
          </a:p>
        </p:txBody>
      </p:sp>
      <p:sp>
        <p:nvSpPr>
          <p:cNvPr id="5" name="TextBox 4"/>
          <p:cNvSpPr txBox="1"/>
          <p:nvPr/>
        </p:nvSpPr>
        <p:spPr>
          <a:xfrm>
            <a:off x="4416552" y="5861154"/>
            <a:ext cx="2854036" cy="369332"/>
          </a:xfrm>
          <a:prstGeom prst="rect">
            <a:avLst/>
          </a:prstGeom>
          <a:noFill/>
        </p:spPr>
        <p:txBody>
          <a:bodyPr wrap="square" rtlCol="0">
            <a:spAutoFit/>
          </a:bodyPr>
          <a:lstStyle/>
          <a:p>
            <a:r>
              <a:rPr lang="en-GB">
                <a:solidFill>
                  <a:srgbClr val="47A5AE"/>
                </a:solidFill>
              </a:rPr>
              <a:t>#</a:t>
            </a:r>
            <a:r>
              <a:rPr lang="en-GB" err="1">
                <a:solidFill>
                  <a:srgbClr val="47A5AE"/>
                </a:solidFill>
              </a:rPr>
              <a:t>DatawiseLondon</a:t>
            </a:r>
            <a:endParaRPr lang="en-GB">
              <a:solidFill>
                <a:srgbClr val="47A5AE"/>
              </a:solidFill>
            </a:endParaRPr>
          </a:p>
        </p:txBody>
      </p:sp>
    </p:spTree>
    <p:extLst>
      <p:ext uri="{BB962C8B-B14F-4D97-AF65-F5344CB8AC3E}">
        <p14:creationId xmlns:p14="http://schemas.microsoft.com/office/powerpoint/2010/main" val="3986151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6A014-1D35-4E51-BE3B-3BFA3B300E66}"/>
              </a:ext>
            </a:extLst>
          </p:cNvPr>
          <p:cNvSpPr>
            <a:spLocks noGrp="1"/>
          </p:cNvSpPr>
          <p:nvPr>
            <p:ph type="title"/>
          </p:nvPr>
        </p:nvSpPr>
        <p:spPr/>
        <p:txBody>
          <a:bodyPr/>
          <a:lstStyle/>
          <a:p>
            <a:r>
              <a:rPr lang="en-GB"/>
              <a:t>Session agenda</a:t>
            </a:r>
          </a:p>
        </p:txBody>
      </p:sp>
      <p:sp>
        <p:nvSpPr>
          <p:cNvPr id="3" name="Content Placeholder 2">
            <a:extLst>
              <a:ext uri="{FF2B5EF4-FFF2-40B4-BE49-F238E27FC236}">
                <a16:creationId xmlns:a16="http://schemas.microsoft.com/office/drawing/2014/main" id="{AEAFB91E-3EC5-46CA-B15B-C31DDD681CDE}"/>
              </a:ext>
            </a:extLst>
          </p:cNvPr>
          <p:cNvSpPr>
            <a:spLocks noGrp="1"/>
          </p:cNvSpPr>
          <p:nvPr>
            <p:ph idx="1"/>
          </p:nvPr>
        </p:nvSpPr>
        <p:spPr/>
        <p:txBody>
          <a:bodyPr vert="horz" lIns="91440" tIns="45720" rIns="91440" bIns="45720" rtlCol="0" anchor="t">
            <a:normAutofit/>
          </a:bodyPr>
          <a:lstStyle/>
          <a:p>
            <a:pPr marL="0" indent="0">
              <a:buNone/>
            </a:pPr>
            <a:r>
              <a:rPr lang="en-GB" dirty="0"/>
              <a:t>10:00  Intros</a:t>
            </a:r>
          </a:p>
          <a:p>
            <a:pPr marL="0" indent="0">
              <a:buNone/>
            </a:pPr>
            <a:r>
              <a:rPr lang="en-GB" dirty="0"/>
              <a:t>10:10 	  Zoom controls &amp; session guidelines </a:t>
            </a:r>
          </a:p>
          <a:p>
            <a:pPr marL="0" indent="0">
              <a:buNone/>
            </a:pPr>
            <a:r>
              <a:rPr lang="en-GB" dirty="0"/>
              <a:t>10:15   Demo &amp; Short exercises</a:t>
            </a:r>
          </a:p>
          <a:p>
            <a:pPr marL="0" indent="0">
              <a:buNone/>
            </a:pPr>
            <a:r>
              <a:rPr lang="en-GB" dirty="0"/>
              <a:t>11:20   Wrap up &amp; questions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317263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083CF-E0AF-4EBE-BBA4-144AC4238A87}"/>
              </a:ext>
            </a:extLst>
          </p:cNvPr>
          <p:cNvSpPr>
            <a:spLocks noGrp="1"/>
          </p:cNvSpPr>
          <p:nvPr>
            <p:ph type="title"/>
          </p:nvPr>
        </p:nvSpPr>
        <p:spPr/>
        <p:txBody>
          <a:bodyPr/>
          <a:lstStyle/>
          <a:p>
            <a:r>
              <a:rPr lang="en-GB"/>
              <a:t>Introductions</a:t>
            </a:r>
            <a:br>
              <a:rPr lang="en-GB"/>
            </a:br>
            <a:endParaRPr lang="en-GB"/>
          </a:p>
        </p:txBody>
      </p:sp>
      <p:sp>
        <p:nvSpPr>
          <p:cNvPr id="3" name="Content Placeholder 2">
            <a:extLst>
              <a:ext uri="{FF2B5EF4-FFF2-40B4-BE49-F238E27FC236}">
                <a16:creationId xmlns:a16="http://schemas.microsoft.com/office/drawing/2014/main" id="{651FE444-C9B3-46CB-8E83-1085EC0E9EC1}"/>
              </a:ext>
            </a:extLst>
          </p:cNvPr>
          <p:cNvSpPr>
            <a:spLocks noGrp="1"/>
          </p:cNvSpPr>
          <p:nvPr>
            <p:ph idx="1"/>
          </p:nvPr>
        </p:nvSpPr>
        <p:spPr>
          <a:xfrm>
            <a:off x="838200" y="1397000"/>
            <a:ext cx="10706100" cy="2359837"/>
          </a:xfrm>
        </p:spPr>
        <p:txBody>
          <a:bodyPr vert="horz" lIns="91440" tIns="45720" rIns="91440" bIns="45720" rtlCol="0" anchor="t">
            <a:normAutofit fontScale="77500" lnSpcReduction="20000"/>
          </a:bodyPr>
          <a:lstStyle/>
          <a:p>
            <a:pPr marL="0" indent="0">
              <a:buNone/>
            </a:pPr>
            <a:r>
              <a:rPr lang="en-GB"/>
              <a:t>We’re going to keep intros quick as this is a short session with lots to cover so please tell us:</a:t>
            </a:r>
          </a:p>
          <a:p>
            <a:pPr marL="0" indent="0">
              <a:buNone/>
            </a:pPr>
            <a:endParaRPr lang="en-GB" sz="2000"/>
          </a:p>
          <a:p>
            <a:r>
              <a:rPr lang="en-GB"/>
              <a:t> Your name </a:t>
            </a:r>
          </a:p>
          <a:p>
            <a:r>
              <a:rPr lang="en-GB"/>
              <a:t> Something that drives you mad when trying to use Excel</a:t>
            </a:r>
            <a:br>
              <a:rPr lang="en-GB"/>
            </a:br>
            <a:br>
              <a:rPr lang="en-GB"/>
            </a:br>
            <a:r>
              <a:rPr lang="en-GB"/>
              <a:t>                                      or</a:t>
            </a:r>
            <a:br>
              <a:rPr lang="en-GB"/>
            </a:br>
            <a:br>
              <a:rPr lang="en-GB"/>
            </a:br>
            <a:r>
              <a:rPr lang="en-GB"/>
              <a:t> Use one word to describe how you feel about Excel</a:t>
            </a:r>
          </a:p>
          <a:p>
            <a:endParaRPr lang="en-GB" sz="2400"/>
          </a:p>
        </p:txBody>
      </p:sp>
    </p:spTree>
    <p:extLst>
      <p:ext uri="{BB962C8B-B14F-4D97-AF65-F5344CB8AC3E}">
        <p14:creationId xmlns:p14="http://schemas.microsoft.com/office/powerpoint/2010/main" val="3361632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3F757-FF16-409F-B3F1-092514558341}"/>
              </a:ext>
            </a:extLst>
          </p:cNvPr>
          <p:cNvSpPr>
            <a:spLocks noGrp="1"/>
          </p:cNvSpPr>
          <p:nvPr>
            <p:ph type="title"/>
          </p:nvPr>
        </p:nvSpPr>
        <p:spPr/>
        <p:txBody>
          <a:bodyPr/>
          <a:lstStyle/>
          <a:p>
            <a:r>
              <a:rPr lang="en-GB"/>
              <a:t>Zoom controls</a:t>
            </a:r>
          </a:p>
        </p:txBody>
      </p:sp>
      <p:sp>
        <p:nvSpPr>
          <p:cNvPr id="3" name="Content Placeholder 2">
            <a:extLst>
              <a:ext uri="{FF2B5EF4-FFF2-40B4-BE49-F238E27FC236}">
                <a16:creationId xmlns:a16="http://schemas.microsoft.com/office/drawing/2014/main" id="{8ED4015B-84F6-41F2-9595-D07AAFC35423}"/>
              </a:ext>
            </a:extLst>
          </p:cNvPr>
          <p:cNvSpPr>
            <a:spLocks noGrp="1"/>
          </p:cNvSpPr>
          <p:nvPr>
            <p:ph idx="1"/>
          </p:nvPr>
        </p:nvSpPr>
        <p:spPr/>
        <p:txBody>
          <a:bodyPr vert="horz" lIns="91440" tIns="45720" rIns="91440" bIns="45720" rtlCol="0" anchor="t">
            <a:normAutofit/>
          </a:bodyPr>
          <a:lstStyle/>
          <a:p>
            <a:pPr marL="0" indent="0">
              <a:buNone/>
            </a:pPr>
            <a:endParaRPr lang="en-GB"/>
          </a:p>
          <a:p>
            <a:r>
              <a:rPr lang="en-GB" err="1"/>
              <a:t>Alt+Tab</a:t>
            </a:r>
            <a:r>
              <a:rPr lang="en-GB"/>
              <a:t> or </a:t>
            </a:r>
            <a:r>
              <a:rPr lang="en-GB" err="1"/>
              <a:t>Command+Tab</a:t>
            </a:r>
            <a:r>
              <a:rPr lang="en-GB"/>
              <a:t> to toggle between Excel &amp; Zoom</a:t>
            </a:r>
          </a:p>
          <a:p>
            <a:endParaRPr lang="en-GB"/>
          </a:p>
          <a:p>
            <a:endParaRPr lang="en-GB"/>
          </a:p>
          <a:p>
            <a:endParaRPr lang="en-GB"/>
          </a:p>
          <a:p>
            <a:pPr marL="0" indent="0">
              <a:buNone/>
            </a:pPr>
            <a:endParaRPr lang="en-GB"/>
          </a:p>
        </p:txBody>
      </p:sp>
      <p:pic>
        <p:nvPicPr>
          <p:cNvPr id="7" name="Picture 6">
            <a:extLst>
              <a:ext uri="{FF2B5EF4-FFF2-40B4-BE49-F238E27FC236}">
                <a16:creationId xmlns:a16="http://schemas.microsoft.com/office/drawing/2014/main" id="{0EBDF435-86D9-4A4B-B029-1CB793BE74B0}"/>
              </a:ext>
            </a:extLst>
          </p:cNvPr>
          <p:cNvPicPr>
            <a:picLocks noChangeAspect="1"/>
          </p:cNvPicPr>
          <p:nvPr/>
        </p:nvPicPr>
        <p:blipFill>
          <a:blip r:embed="rId2"/>
          <a:stretch>
            <a:fillRect/>
          </a:stretch>
        </p:blipFill>
        <p:spPr>
          <a:xfrm>
            <a:off x="49875" y="3428999"/>
            <a:ext cx="12116878" cy="760615"/>
          </a:xfrm>
          <a:prstGeom prst="rect">
            <a:avLst/>
          </a:prstGeom>
        </p:spPr>
      </p:pic>
      <p:pic>
        <p:nvPicPr>
          <p:cNvPr id="8" name="Picture 7">
            <a:extLst>
              <a:ext uri="{FF2B5EF4-FFF2-40B4-BE49-F238E27FC236}">
                <a16:creationId xmlns:a16="http://schemas.microsoft.com/office/drawing/2014/main" id="{99FA5100-1A73-4409-B5F2-B865FC142B8D}"/>
              </a:ext>
            </a:extLst>
          </p:cNvPr>
          <p:cNvPicPr>
            <a:picLocks noChangeAspect="1"/>
          </p:cNvPicPr>
          <p:nvPr/>
        </p:nvPicPr>
        <p:blipFill>
          <a:blip r:embed="rId3"/>
          <a:stretch>
            <a:fillRect/>
          </a:stretch>
        </p:blipFill>
        <p:spPr>
          <a:xfrm>
            <a:off x="1680641" y="4854676"/>
            <a:ext cx="9229725" cy="657225"/>
          </a:xfrm>
          <a:prstGeom prst="rect">
            <a:avLst/>
          </a:prstGeom>
        </p:spPr>
      </p:pic>
      <p:sp>
        <p:nvSpPr>
          <p:cNvPr id="9" name="Rectangle 8">
            <a:extLst>
              <a:ext uri="{FF2B5EF4-FFF2-40B4-BE49-F238E27FC236}">
                <a16:creationId xmlns:a16="http://schemas.microsoft.com/office/drawing/2014/main" id="{683325EF-E2B3-4256-AC4D-774EAD32C2E2}"/>
              </a:ext>
            </a:extLst>
          </p:cNvPr>
          <p:cNvSpPr/>
          <p:nvPr/>
        </p:nvSpPr>
        <p:spPr>
          <a:xfrm>
            <a:off x="6096000" y="3428999"/>
            <a:ext cx="637309" cy="760615"/>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BF2FBB6C-0609-4AE8-888A-ADA2ECEF5AEB}"/>
              </a:ext>
            </a:extLst>
          </p:cNvPr>
          <p:cNvSpPr/>
          <p:nvPr/>
        </p:nvSpPr>
        <p:spPr>
          <a:xfrm>
            <a:off x="8595361" y="4851400"/>
            <a:ext cx="565266" cy="657225"/>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8461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2A21F-7F05-4E3B-8976-2D3E4312511C}"/>
              </a:ext>
            </a:extLst>
          </p:cNvPr>
          <p:cNvSpPr>
            <a:spLocks noGrp="1"/>
          </p:cNvSpPr>
          <p:nvPr>
            <p:ph type="title"/>
          </p:nvPr>
        </p:nvSpPr>
        <p:spPr/>
        <p:txBody>
          <a:bodyPr/>
          <a:lstStyle/>
          <a:p>
            <a:r>
              <a:rPr lang="en-GB" dirty="0"/>
              <a:t>More zoom controls…..</a:t>
            </a:r>
          </a:p>
        </p:txBody>
      </p:sp>
      <p:pic>
        <p:nvPicPr>
          <p:cNvPr id="5" name="Content Placeholder 4">
            <a:extLst>
              <a:ext uri="{FF2B5EF4-FFF2-40B4-BE49-F238E27FC236}">
                <a16:creationId xmlns:a16="http://schemas.microsoft.com/office/drawing/2014/main" id="{361C20BA-FA06-4A07-8BE8-044F390B9B24}"/>
              </a:ext>
            </a:extLst>
          </p:cNvPr>
          <p:cNvPicPr>
            <a:picLocks noGrp="1" noChangeAspect="1"/>
          </p:cNvPicPr>
          <p:nvPr>
            <p:ph idx="1"/>
          </p:nvPr>
        </p:nvPicPr>
        <p:blipFill>
          <a:blip r:embed="rId2"/>
          <a:stretch>
            <a:fillRect/>
          </a:stretch>
        </p:blipFill>
        <p:spPr>
          <a:xfrm>
            <a:off x="2196899" y="2229792"/>
            <a:ext cx="7798201" cy="1447874"/>
          </a:xfrm>
        </p:spPr>
      </p:pic>
      <p:sp>
        <p:nvSpPr>
          <p:cNvPr id="7" name="Rectangle 6">
            <a:extLst>
              <a:ext uri="{FF2B5EF4-FFF2-40B4-BE49-F238E27FC236}">
                <a16:creationId xmlns:a16="http://schemas.microsoft.com/office/drawing/2014/main" id="{FB5CB126-6688-460B-985C-8F17D913BA14}"/>
              </a:ext>
            </a:extLst>
          </p:cNvPr>
          <p:cNvSpPr/>
          <p:nvPr/>
        </p:nvSpPr>
        <p:spPr>
          <a:xfrm>
            <a:off x="8771758" y="2229792"/>
            <a:ext cx="1223342" cy="362488"/>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C12D6DB-4A21-46DB-B747-C0A489CC8267}"/>
              </a:ext>
            </a:extLst>
          </p:cNvPr>
          <p:cNvSpPr/>
          <p:nvPr/>
        </p:nvSpPr>
        <p:spPr>
          <a:xfrm>
            <a:off x="7688062" y="2267985"/>
            <a:ext cx="1003177" cy="324295"/>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AED3132C-DD9D-4A9B-9CE1-183F4702377C}"/>
              </a:ext>
            </a:extLst>
          </p:cNvPr>
          <p:cNvPicPr>
            <a:picLocks noChangeAspect="1"/>
          </p:cNvPicPr>
          <p:nvPr/>
        </p:nvPicPr>
        <p:blipFill>
          <a:blip r:embed="rId3"/>
          <a:stretch>
            <a:fillRect/>
          </a:stretch>
        </p:blipFill>
        <p:spPr>
          <a:xfrm>
            <a:off x="7243369" y="3359755"/>
            <a:ext cx="2140060" cy="2819545"/>
          </a:xfrm>
          <a:prstGeom prst="rect">
            <a:avLst/>
          </a:prstGeom>
        </p:spPr>
      </p:pic>
      <p:sp>
        <p:nvSpPr>
          <p:cNvPr id="13" name="Rectangle 12">
            <a:extLst>
              <a:ext uri="{FF2B5EF4-FFF2-40B4-BE49-F238E27FC236}">
                <a16:creationId xmlns:a16="http://schemas.microsoft.com/office/drawing/2014/main" id="{1EAEEFC9-DDAA-4595-A536-5207A049A65F}"/>
              </a:ext>
            </a:extLst>
          </p:cNvPr>
          <p:cNvSpPr/>
          <p:nvPr/>
        </p:nvSpPr>
        <p:spPr>
          <a:xfrm>
            <a:off x="7243369" y="3353371"/>
            <a:ext cx="1154907" cy="324295"/>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E91BE8FD-5AE2-4407-B452-4C93FFB51598}"/>
              </a:ext>
            </a:extLst>
          </p:cNvPr>
          <p:cNvSpPr txBox="1"/>
          <p:nvPr/>
        </p:nvSpPr>
        <p:spPr>
          <a:xfrm>
            <a:off x="4940849" y="1700829"/>
            <a:ext cx="2645546" cy="646331"/>
          </a:xfrm>
          <a:prstGeom prst="rect">
            <a:avLst/>
          </a:prstGeom>
          <a:solidFill>
            <a:srgbClr val="FFC000"/>
          </a:solidFill>
          <a:ln>
            <a:solidFill>
              <a:schemeClr val="accent1"/>
            </a:solidFill>
          </a:ln>
        </p:spPr>
        <p:txBody>
          <a:bodyPr wrap="square" rtlCol="0">
            <a:spAutoFit/>
          </a:bodyPr>
          <a:lstStyle/>
          <a:p>
            <a:r>
              <a:rPr lang="en-GB" dirty="0"/>
              <a:t>Exit full screen to move easily between windows</a:t>
            </a:r>
          </a:p>
        </p:txBody>
      </p:sp>
      <p:sp>
        <p:nvSpPr>
          <p:cNvPr id="15" name="Arrow: Curved Down 14">
            <a:extLst>
              <a:ext uri="{FF2B5EF4-FFF2-40B4-BE49-F238E27FC236}">
                <a16:creationId xmlns:a16="http://schemas.microsoft.com/office/drawing/2014/main" id="{AA867E42-2DCB-4425-B98A-6690C5BDD1E7}"/>
              </a:ext>
            </a:extLst>
          </p:cNvPr>
          <p:cNvSpPr/>
          <p:nvPr/>
        </p:nvSpPr>
        <p:spPr>
          <a:xfrm rot="740210">
            <a:off x="6444740" y="1299050"/>
            <a:ext cx="2982808" cy="731520"/>
          </a:xfrm>
          <a:prstGeom prst="curved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TextBox 20">
            <a:extLst>
              <a:ext uri="{FF2B5EF4-FFF2-40B4-BE49-F238E27FC236}">
                <a16:creationId xmlns:a16="http://schemas.microsoft.com/office/drawing/2014/main" id="{80E8721A-0F18-45F9-8890-52986C814431}"/>
              </a:ext>
            </a:extLst>
          </p:cNvPr>
          <p:cNvSpPr txBox="1"/>
          <p:nvPr/>
        </p:nvSpPr>
        <p:spPr>
          <a:xfrm>
            <a:off x="4400791" y="3958986"/>
            <a:ext cx="2645546" cy="1754326"/>
          </a:xfrm>
          <a:prstGeom prst="rect">
            <a:avLst/>
          </a:prstGeom>
          <a:solidFill>
            <a:srgbClr val="FFC000"/>
          </a:solidFill>
          <a:ln>
            <a:solidFill>
              <a:schemeClr val="accent1"/>
            </a:solidFill>
          </a:ln>
        </p:spPr>
        <p:txBody>
          <a:bodyPr wrap="square" rtlCol="0">
            <a:spAutoFit/>
          </a:bodyPr>
          <a:lstStyle/>
          <a:p>
            <a:r>
              <a:rPr lang="en-GB" dirty="0"/>
              <a:t>Change video view options to hide or minimise when looking at slides. Click and drag on the video box to move around the screen</a:t>
            </a:r>
          </a:p>
        </p:txBody>
      </p:sp>
    </p:spTree>
    <p:extLst>
      <p:ext uri="{BB962C8B-B14F-4D97-AF65-F5344CB8AC3E}">
        <p14:creationId xmlns:p14="http://schemas.microsoft.com/office/powerpoint/2010/main" val="752442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EC79E-DE78-4DAD-8223-E35650D8E33C}"/>
              </a:ext>
            </a:extLst>
          </p:cNvPr>
          <p:cNvSpPr>
            <a:spLocks noGrp="1"/>
          </p:cNvSpPr>
          <p:nvPr>
            <p:ph type="title"/>
          </p:nvPr>
        </p:nvSpPr>
        <p:spPr/>
        <p:txBody>
          <a:bodyPr/>
          <a:lstStyle/>
          <a:p>
            <a:r>
              <a:rPr lang="en-GB"/>
              <a:t>How we’ll run the training:</a:t>
            </a:r>
          </a:p>
        </p:txBody>
      </p:sp>
      <p:sp>
        <p:nvSpPr>
          <p:cNvPr id="3" name="Content Placeholder 2">
            <a:extLst>
              <a:ext uri="{FF2B5EF4-FFF2-40B4-BE49-F238E27FC236}">
                <a16:creationId xmlns:a16="http://schemas.microsoft.com/office/drawing/2014/main" id="{6AD11129-0C03-444A-8C0B-50FB2974879B}"/>
              </a:ext>
            </a:extLst>
          </p:cNvPr>
          <p:cNvSpPr>
            <a:spLocks noGrp="1"/>
          </p:cNvSpPr>
          <p:nvPr>
            <p:ph idx="1"/>
          </p:nvPr>
        </p:nvSpPr>
        <p:spPr>
          <a:xfrm>
            <a:off x="543339" y="1417983"/>
            <a:ext cx="10810461" cy="4758980"/>
          </a:xfrm>
        </p:spPr>
        <p:txBody>
          <a:bodyPr vert="horz" lIns="91440" tIns="45720" rIns="91440" bIns="45720" rtlCol="0" anchor="t">
            <a:normAutofit fontScale="92500"/>
          </a:bodyPr>
          <a:lstStyle/>
          <a:p>
            <a:r>
              <a:rPr lang="en-GB" dirty="0"/>
              <a:t>Session will be divided up into a short topic demo &amp; then the opportunity for you to put it into practice. Please don’t start trying to do the exercise during the demo, you’ll have plenty of time to do it afterwards</a:t>
            </a:r>
          </a:p>
          <a:p>
            <a:r>
              <a:rPr lang="en-GB" dirty="0"/>
              <a:t>Questions – ask questions either in chat function (which I’ll check during exercises) or out loud at the end of a topic before we do the exercise </a:t>
            </a:r>
          </a:p>
          <a:p>
            <a:r>
              <a:rPr lang="en-GB" dirty="0"/>
              <a:t>Step by step guidelines have been emailed to you – use them if you get stuck (but try to resist!)</a:t>
            </a:r>
          </a:p>
          <a:p>
            <a:r>
              <a:rPr lang="en-GB" dirty="0"/>
              <a:t>Please keep your camera &amp; microphone on unless you have a noisy background </a:t>
            </a:r>
          </a:p>
          <a:p>
            <a:r>
              <a:rPr lang="en-GB" dirty="0"/>
              <a:t>Polling – we’re going to be using polling throughout the session for quizzes</a:t>
            </a:r>
          </a:p>
          <a:p>
            <a:pPr marL="0" indent="0">
              <a:buNone/>
            </a:pPr>
            <a:endParaRPr lang="en-GB" dirty="0"/>
          </a:p>
        </p:txBody>
      </p:sp>
    </p:spTree>
    <p:extLst>
      <p:ext uri="{BB962C8B-B14F-4D97-AF65-F5344CB8AC3E}">
        <p14:creationId xmlns:p14="http://schemas.microsoft.com/office/powerpoint/2010/main" val="1573136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494223" y="154242"/>
            <a:ext cx="4435269" cy="6135329"/>
          </a:xfrm>
          <a:prstGeom prst="rect">
            <a:avLst/>
          </a:prstGeom>
        </p:spPr>
      </p:pic>
      <p:pic>
        <p:nvPicPr>
          <p:cNvPr id="6" name="Picture 5">
            <a:extLst>
              <a:ext uri="{FF2B5EF4-FFF2-40B4-BE49-F238E27FC236}">
                <a16:creationId xmlns:a16="http://schemas.microsoft.com/office/drawing/2014/main" id="{361BC172-1AD9-49F7-AB3E-6B7036E56B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7309" y="3173844"/>
            <a:ext cx="1979020" cy="1188316"/>
          </a:xfrm>
          <a:prstGeom prst="rect">
            <a:avLst/>
          </a:prstGeom>
        </p:spPr>
      </p:pic>
      <p:pic>
        <p:nvPicPr>
          <p:cNvPr id="7" name="Picture 6">
            <a:extLst>
              <a:ext uri="{FF2B5EF4-FFF2-40B4-BE49-F238E27FC236}">
                <a16:creationId xmlns:a16="http://schemas.microsoft.com/office/drawing/2014/main" id="{C1F68DC1-AA24-48D7-A3B2-687D85A5C94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9047" y="4655569"/>
            <a:ext cx="3300314" cy="723451"/>
          </a:xfrm>
          <a:prstGeom prst="rect">
            <a:avLst/>
          </a:prstGeom>
        </p:spPr>
      </p:pic>
      <p:pic>
        <p:nvPicPr>
          <p:cNvPr id="8" name="Picture 7">
            <a:extLst>
              <a:ext uri="{FF2B5EF4-FFF2-40B4-BE49-F238E27FC236}">
                <a16:creationId xmlns:a16="http://schemas.microsoft.com/office/drawing/2014/main" id="{46E169D5-26FF-4C8E-B6FA-127FBD9E84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5390" y="1478980"/>
            <a:ext cx="2537886" cy="723388"/>
          </a:xfrm>
          <a:prstGeom prst="rect">
            <a:avLst/>
          </a:prstGeom>
        </p:spPr>
      </p:pic>
      <p:pic>
        <p:nvPicPr>
          <p:cNvPr id="9" name="Picture 8">
            <a:extLst>
              <a:ext uri="{FF2B5EF4-FFF2-40B4-BE49-F238E27FC236}">
                <a16:creationId xmlns:a16="http://schemas.microsoft.com/office/drawing/2014/main" id="{AEAC76A1-B517-42E0-A51A-8EABF6F6D76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15374" y="5743670"/>
            <a:ext cx="3443101" cy="470557"/>
          </a:xfrm>
          <a:prstGeom prst="rect">
            <a:avLst/>
          </a:prstGeom>
        </p:spPr>
      </p:pic>
      <p:pic>
        <p:nvPicPr>
          <p:cNvPr id="10" name="Picture 9">
            <a:extLst>
              <a:ext uri="{FF2B5EF4-FFF2-40B4-BE49-F238E27FC236}">
                <a16:creationId xmlns:a16="http://schemas.microsoft.com/office/drawing/2014/main" id="{7CFFF46F-BBD0-43A8-BD2C-6F70AF850528}"/>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6053861" y="2402958"/>
            <a:ext cx="2464229" cy="588196"/>
          </a:xfrm>
          <a:prstGeom prst="rect">
            <a:avLst/>
          </a:prstGeom>
        </p:spPr>
      </p:pic>
      <p:pic>
        <p:nvPicPr>
          <p:cNvPr id="11" name="Picture 10">
            <a:hlinkClick r:id="rId9"/>
            <a:extLst>
              <a:ext uri="{FF2B5EF4-FFF2-40B4-BE49-F238E27FC236}">
                <a16:creationId xmlns:a16="http://schemas.microsoft.com/office/drawing/2014/main" id="{EFA33028-D58C-417E-9A3D-82BCBE029888}"/>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5931262" y="317096"/>
            <a:ext cx="3692483" cy="1022776"/>
          </a:xfrm>
          <a:prstGeom prst="rect">
            <a:avLst/>
          </a:prstGeom>
        </p:spPr>
      </p:pic>
    </p:spTree>
    <p:extLst>
      <p:ext uri="{BB962C8B-B14F-4D97-AF65-F5344CB8AC3E}">
        <p14:creationId xmlns:p14="http://schemas.microsoft.com/office/powerpoint/2010/main" val="3006195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6"/>
            <a:ext cx="10970342" cy="1068780"/>
          </a:xfrm>
        </p:spPr>
        <p:txBody>
          <a:bodyPr>
            <a:normAutofit fontScale="90000"/>
          </a:bodyPr>
          <a:lstStyle/>
          <a:p>
            <a:br>
              <a:rPr lang="en-GB"/>
            </a:br>
            <a:r>
              <a:rPr lang="en-GB"/>
              <a:t>What we’ll cover today…</a:t>
            </a:r>
          </a:p>
        </p:txBody>
      </p:sp>
      <p:sp>
        <p:nvSpPr>
          <p:cNvPr id="3" name="Content Placeholder 2"/>
          <p:cNvSpPr>
            <a:spLocks noGrp="1"/>
          </p:cNvSpPr>
          <p:nvPr>
            <p:ph idx="1"/>
          </p:nvPr>
        </p:nvSpPr>
        <p:spPr>
          <a:xfrm>
            <a:off x="695248" y="1512559"/>
            <a:ext cx="10515600" cy="4000984"/>
          </a:xfrm>
        </p:spPr>
        <p:txBody>
          <a:bodyPr vert="horz" lIns="91440" tIns="45720" rIns="91440" bIns="45720" rtlCol="0" anchor="t">
            <a:noAutofit/>
          </a:bodyPr>
          <a:lstStyle/>
          <a:p>
            <a:r>
              <a:rPr lang="en-GB"/>
              <a:t>Understanding the Excel ribbon &amp; what's available</a:t>
            </a:r>
          </a:p>
          <a:p>
            <a:r>
              <a:rPr lang="en-GB"/>
              <a:t>Working with Excel sheets (adding, moving, renaming, colour coding &amp; framing)</a:t>
            </a:r>
          </a:p>
          <a:p>
            <a:r>
              <a:rPr lang="en-GB"/>
              <a:t>Adding &amp; formatting tables</a:t>
            </a:r>
          </a:p>
          <a:p>
            <a:r>
              <a:rPr lang="en-GB"/>
              <a:t>Calculated columns and totals</a:t>
            </a:r>
          </a:p>
          <a:p>
            <a:r>
              <a:rPr lang="en-GB"/>
              <a:t>Sorting &amp; filtering data</a:t>
            </a:r>
          </a:p>
          <a:p>
            <a:r>
              <a:rPr lang="en-GB"/>
              <a:t>Adding slicers (visual filters)</a:t>
            </a:r>
          </a:p>
          <a:p>
            <a:r>
              <a:rPr lang="en-GB"/>
              <a:t>Highlighting duplicates (extension topic)</a:t>
            </a:r>
          </a:p>
          <a:p>
            <a:r>
              <a:rPr lang="en-GB"/>
              <a:t>Printing </a:t>
            </a:r>
          </a:p>
          <a:p>
            <a:r>
              <a:rPr lang="en-GB">
                <a:solidFill>
                  <a:schemeClr val="accent1"/>
                </a:solidFill>
              </a:rPr>
              <a:t>Make sure you have your Excel file downloaded!</a:t>
            </a:r>
          </a:p>
          <a:p>
            <a:endParaRPr lang="en-GB"/>
          </a:p>
        </p:txBody>
      </p:sp>
    </p:spTree>
    <p:extLst>
      <p:ext uri="{BB962C8B-B14F-4D97-AF65-F5344CB8AC3E}">
        <p14:creationId xmlns:p14="http://schemas.microsoft.com/office/powerpoint/2010/main" val="4239487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38763-B030-41AA-A025-A692D6023215}"/>
              </a:ext>
            </a:extLst>
          </p:cNvPr>
          <p:cNvSpPr>
            <a:spLocks noGrp="1"/>
          </p:cNvSpPr>
          <p:nvPr>
            <p:ph type="title"/>
          </p:nvPr>
        </p:nvSpPr>
        <p:spPr/>
        <p:txBody>
          <a:bodyPr/>
          <a:lstStyle/>
          <a:p>
            <a:r>
              <a:rPr lang="en-GB"/>
              <a:t>Topic 1:Working with Excel</a:t>
            </a:r>
          </a:p>
        </p:txBody>
      </p:sp>
      <p:sp>
        <p:nvSpPr>
          <p:cNvPr id="3" name="Content Placeholder 2">
            <a:extLst>
              <a:ext uri="{FF2B5EF4-FFF2-40B4-BE49-F238E27FC236}">
                <a16:creationId xmlns:a16="http://schemas.microsoft.com/office/drawing/2014/main" id="{54A877FC-A375-4DC8-8A63-49D19284D08A}"/>
              </a:ext>
            </a:extLst>
          </p:cNvPr>
          <p:cNvSpPr>
            <a:spLocks noGrp="1"/>
          </p:cNvSpPr>
          <p:nvPr>
            <p:ph idx="1"/>
          </p:nvPr>
        </p:nvSpPr>
        <p:spPr/>
        <p:txBody>
          <a:bodyPr/>
          <a:lstStyle/>
          <a:p>
            <a:r>
              <a:rPr lang="en-GB"/>
              <a:t>Understanding the ribbon</a:t>
            </a:r>
          </a:p>
          <a:p>
            <a:r>
              <a:rPr lang="en-GB"/>
              <a:t>Getting help</a:t>
            </a:r>
          </a:p>
          <a:p>
            <a:r>
              <a:rPr lang="en-GB"/>
              <a:t>Correcting mistakes</a:t>
            </a:r>
          </a:p>
          <a:p>
            <a:r>
              <a:rPr lang="en-GB"/>
              <a:t>Different versions of Microsoft Excel</a:t>
            </a:r>
          </a:p>
        </p:txBody>
      </p:sp>
    </p:spTree>
    <p:extLst>
      <p:ext uri="{BB962C8B-B14F-4D97-AF65-F5344CB8AC3E}">
        <p14:creationId xmlns:p14="http://schemas.microsoft.com/office/powerpoint/2010/main" val="2351984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CDDB8-9D5B-4532-A42B-C216B536A012}"/>
              </a:ext>
            </a:extLst>
          </p:cNvPr>
          <p:cNvSpPr>
            <a:spLocks noGrp="1"/>
          </p:cNvSpPr>
          <p:nvPr>
            <p:ph type="title"/>
          </p:nvPr>
        </p:nvSpPr>
        <p:spPr/>
        <p:txBody>
          <a:bodyPr/>
          <a:lstStyle/>
          <a:p>
            <a:r>
              <a:rPr lang="en-GB"/>
              <a:t>Understanding the ribbon</a:t>
            </a:r>
          </a:p>
        </p:txBody>
      </p:sp>
      <p:pic>
        <p:nvPicPr>
          <p:cNvPr id="4" name="Content Placeholder 3" descr="https://www.informit.com/content/images/chap1_9780789750754/elementLinks/01fig00_alt.jpg">
            <a:hlinkClick r:id="rId3" tgtFrame="&quot;_blank&quot;"/>
            <a:extLst>
              <a:ext uri="{FF2B5EF4-FFF2-40B4-BE49-F238E27FC236}">
                <a16:creationId xmlns:a16="http://schemas.microsoft.com/office/drawing/2014/main" id="{BE82F2C9-9D81-4162-8C06-C9E389730DC8}"/>
              </a:ext>
            </a:extLst>
          </p:cNvPr>
          <p:cNvPicPr>
            <a:picLocks noGr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824037" y="2282031"/>
            <a:ext cx="8543925" cy="3438525"/>
          </a:xfrm>
          <a:prstGeom prst="rect">
            <a:avLst/>
          </a:prstGeom>
          <a:noFill/>
          <a:ln>
            <a:noFill/>
          </a:ln>
        </p:spPr>
      </p:pic>
    </p:spTree>
    <p:extLst>
      <p:ext uri="{BB962C8B-B14F-4D97-AF65-F5344CB8AC3E}">
        <p14:creationId xmlns:p14="http://schemas.microsoft.com/office/powerpoint/2010/main" val="3971543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A91CD-5030-474A-9087-A96A098655CB}"/>
              </a:ext>
            </a:extLst>
          </p:cNvPr>
          <p:cNvSpPr>
            <a:spLocks noGrp="1"/>
          </p:cNvSpPr>
          <p:nvPr>
            <p:ph type="title"/>
          </p:nvPr>
        </p:nvSpPr>
        <p:spPr/>
        <p:txBody>
          <a:bodyPr/>
          <a:lstStyle/>
          <a:p>
            <a:r>
              <a:rPr lang="en-GB"/>
              <a:t>Today’s data</a:t>
            </a:r>
          </a:p>
        </p:txBody>
      </p:sp>
      <p:sp>
        <p:nvSpPr>
          <p:cNvPr id="3" name="Content Placeholder 2">
            <a:extLst>
              <a:ext uri="{FF2B5EF4-FFF2-40B4-BE49-F238E27FC236}">
                <a16:creationId xmlns:a16="http://schemas.microsoft.com/office/drawing/2014/main" id="{1FF5AA59-E3E2-45ED-9C67-6901ADD55638}"/>
              </a:ext>
            </a:extLst>
          </p:cNvPr>
          <p:cNvSpPr>
            <a:spLocks noGrp="1"/>
          </p:cNvSpPr>
          <p:nvPr>
            <p:ph idx="1"/>
          </p:nvPr>
        </p:nvSpPr>
        <p:spPr/>
        <p:txBody>
          <a:bodyPr/>
          <a:lstStyle/>
          <a:p>
            <a:pPr marL="0" indent="0" algn="l" rtl="0" fontAlgn="base">
              <a:buNone/>
            </a:pPr>
            <a:r>
              <a:rPr lang="en-GB" b="0" i="0" u="none" strike="noStrike">
                <a:solidFill>
                  <a:srgbClr val="000000"/>
                </a:solidFill>
                <a:effectLst/>
                <a:latin typeface="Poppins"/>
              </a:rPr>
              <a:t>Music Mentors work with young offenders in prisons. People sign up to take part in group sessions where they work together with other offenders and mentors to write, play and record music. </a:t>
            </a:r>
            <a:r>
              <a:rPr lang="en-US" b="0" i="0" u="none" strike="noStrike">
                <a:solidFill>
                  <a:srgbClr val="000000"/>
                </a:solidFill>
                <a:effectLst/>
                <a:latin typeface="Poppins"/>
              </a:rPr>
              <a:t>​</a:t>
            </a:r>
            <a:r>
              <a:rPr lang="en-US" b="0" i="0">
                <a:solidFill>
                  <a:srgbClr val="000000"/>
                </a:solidFill>
                <a:effectLst/>
                <a:latin typeface="Poppins"/>
              </a:rPr>
              <a:t>​</a:t>
            </a:r>
            <a:endParaRPr lang="en-US" b="0" i="0">
              <a:solidFill>
                <a:srgbClr val="000000"/>
              </a:solidFill>
              <a:effectLst/>
              <a:latin typeface="Segoe UI" panose="020B0502040204020203" pitchFamily="34" charset="0"/>
            </a:endParaRPr>
          </a:p>
          <a:p>
            <a:pPr marL="0" indent="0" algn="l" rtl="0" fontAlgn="base">
              <a:buNone/>
            </a:pPr>
            <a:r>
              <a:rPr lang="en-GB" b="0" i="0" u="none" strike="noStrike">
                <a:solidFill>
                  <a:srgbClr val="000000"/>
                </a:solidFill>
                <a:effectLst/>
                <a:latin typeface="Poppins"/>
              </a:rPr>
              <a:t> </a:t>
            </a:r>
            <a:r>
              <a:rPr lang="en-US" b="0" i="0">
                <a:solidFill>
                  <a:srgbClr val="000000"/>
                </a:solidFill>
                <a:effectLst/>
                <a:latin typeface="Poppins"/>
              </a:rPr>
              <a:t>​</a:t>
            </a:r>
            <a:endParaRPr lang="en-US" b="0" i="0">
              <a:solidFill>
                <a:srgbClr val="000000"/>
              </a:solidFill>
              <a:effectLst/>
              <a:latin typeface="Segoe UI" panose="020B0502040204020203" pitchFamily="34" charset="0"/>
            </a:endParaRPr>
          </a:p>
          <a:p>
            <a:pPr marL="0" indent="0" algn="l" rtl="0" fontAlgn="base">
              <a:buNone/>
            </a:pPr>
            <a:r>
              <a:rPr lang="en-GB" b="0" i="0" u="none" strike="noStrike">
                <a:solidFill>
                  <a:srgbClr val="000000"/>
                </a:solidFill>
                <a:effectLst/>
                <a:latin typeface="Poppins"/>
              </a:rPr>
              <a:t> </a:t>
            </a:r>
            <a:r>
              <a:rPr lang="en-US" b="0" i="0">
                <a:solidFill>
                  <a:srgbClr val="000000"/>
                </a:solidFill>
                <a:effectLst/>
                <a:latin typeface="Poppins"/>
              </a:rPr>
              <a:t>​</a:t>
            </a:r>
            <a:endParaRPr lang="en-US" b="0" i="0">
              <a:solidFill>
                <a:srgbClr val="000000"/>
              </a:solidFill>
              <a:effectLst/>
              <a:latin typeface="Segoe UI" panose="020B0502040204020203" pitchFamily="34" charset="0"/>
            </a:endParaRPr>
          </a:p>
          <a:p>
            <a:pPr marL="0" indent="0" algn="l" rtl="0" fontAlgn="base">
              <a:buNone/>
            </a:pPr>
            <a:r>
              <a:rPr lang="en-GB" b="0" i="0" u="none" strike="noStrike">
                <a:solidFill>
                  <a:srgbClr val="000000"/>
                </a:solidFill>
                <a:effectLst/>
                <a:latin typeface="Poppins"/>
              </a:rPr>
              <a:t>The data we are using today is fictional data for the programme which we have created for training purposes.</a:t>
            </a:r>
            <a:endParaRPr lang="en-US" b="0" i="0">
              <a:solidFill>
                <a:srgbClr val="000000"/>
              </a:solidFill>
              <a:effectLst/>
              <a:latin typeface="Segoe UI" panose="020B0502040204020203" pitchFamily="34" charset="0"/>
            </a:endParaRPr>
          </a:p>
          <a:p>
            <a:pPr marL="0" indent="0">
              <a:buNone/>
            </a:pPr>
            <a:endParaRPr lang="en-GB"/>
          </a:p>
        </p:txBody>
      </p:sp>
      <p:sp>
        <p:nvSpPr>
          <p:cNvPr id="7" name="TextBox 6">
            <a:extLst>
              <a:ext uri="{FF2B5EF4-FFF2-40B4-BE49-F238E27FC236}">
                <a16:creationId xmlns:a16="http://schemas.microsoft.com/office/drawing/2014/main" id="{4E8FF5B6-B71A-4E44-AF86-24687CF688BA}"/>
              </a:ext>
            </a:extLst>
          </p:cNvPr>
          <p:cNvSpPr txBox="1"/>
          <p:nvPr/>
        </p:nvSpPr>
        <p:spPr>
          <a:xfrm>
            <a:off x="3047260" y="3246553"/>
            <a:ext cx="6094520" cy="369332"/>
          </a:xfrm>
          <a:prstGeom prst="rect">
            <a:avLst/>
          </a:prstGeom>
          <a:noFill/>
        </p:spPr>
        <p:txBody>
          <a:bodyPr wrap="square">
            <a:spAutoFit/>
          </a:bodyPr>
          <a:lstStyle/>
          <a:p>
            <a:r>
              <a:rPr lang="en-GB" b="0" i="0">
                <a:solidFill>
                  <a:srgbClr val="000000"/>
                </a:solidFill>
                <a:effectLst/>
                <a:latin typeface="Times New Roman" panose="02020603050405020304" pitchFamily="18" charset="0"/>
              </a:rPr>
              <a:t> </a:t>
            </a:r>
            <a:endParaRPr lang="en-GB"/>
          </a:p>
        </p:txBody>
      </p:sp>
    </p:spTree>
    <p:extLst>
      <p:ext uri="{BB962C8B-B14F-4D97-AF65-F5344CB8AC3E}">
        <p14:creationId xmlns:p14="http://schemas.microsoft.com/office/powerpoint/2010/main" val="1213593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3468B-1510-4BD1-8B92-AF531176367B}"/>
              </a:ext>
            </a:extLst>
          </p:cNvPr>
          <p:cNvSpPr>
            <a:spLocks noGrp="1"/>
          </p:cNvSpPr>
          <p:nvPr>
            <p:ph type="title"/>
          </p:nvPr>
        </p:nvSpPr>
        <p:spPr/>
        <p:txBody>
          <a:bodyPr/>
          <a:lstStyle/>
          <a:p>
            <a:r>
              <a:rPr lang="en-GB"/>
              <a:t>Topic 2:  Viewing Spreadsheets</a:t>
            </a:r>
          </a:p>
        </p:txBody>
      </p:sp>
      <p:sp>
        <p:nvSpPr>
          <p:cNvPr id="3" name="Content Placeholder 2">
            <a:extLst>
              <a:ext uri="{FF2B5EF4-FFF2-40B4-BE49-F238E27FC236}">
                <a16:creationId xmlns:a16="http://schemas.microsoft.com/office/drawing/2014/main" id="{EDC1474E-21E5-48C4-AA53-BBF5362B64AD}"/>
              </a:ext>
            </a:extLst>
          </p:cNvPr>
          <p:cNvSpPr>
            <a:spLocks noGrp="1"/>
          </p:cNvSpPr>
          <p:nvPr>
            <p:ph idx="1"/>
          </p:nvPr>
        </p:nvSpPr>
        <p:spPr/>
        <p:txBody>
          <a:bodyPr/>
          <a:lstStyle/>
          <a:p>
            <a:r>
              <a:rPr lang="en-GB"/>
              <a:t>Format tabs</a:t>
            </a:r>
          </a:p>
          <a:p>
            <a:r>
              <a:rPr lang="en-GB"/>
              <a:t>Freeze panes</a:t>
            </a:r>
          </a:p>
          <a:p>
            <a:r>
              <a:rPr lang="en-GB"/>
              <a:t>Unfreeze panes</a:t>
            </a:r>
          </a:p>
          <a:p>
            <a:r>
              <a:rPr lang="en-GB"/>
              <a:t>Hide columns</a:t>
            </a:r>
          </a:p>
          <a:p>
            <a:r>
              <a:rPr lang="en-GB"/>
              <a:t>Unhide columns</a:t>
            </a:r>
          </a:p>
          <a:p>
            <a:r>
              <a:rPr lang="en-GB"/>
              <a:t>Wrap text</a:t>
            </a:r>
          </a:p>
          <a:p>
            <a:r>
              <a:rPr lang="en-GB"/>
              <a:t>Resize columns</a:t>
            </a:r>
          </a:p>
        </p:txBody>
      </p:sp>
    </p:spTree>
    <p:extLst>
      <p:ext uri="{BB962C8B-B14F-4D97-AF65-F5344CB8AC3E}">
        <p14:creationId xmlns:p14="http://schemas.microsoft.com/office/powerpoint/2010/main" val="83645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F484AAD-9D88-4A94-81C6-415EC03C9B33}"/>
              </a:ext>
            </a:extLst>
          </p:cNvPr>
          <p:cNvSpPr>
            <a:spLocks noGrp="1"/>
          </p:cNvSpPr>
          <p:nvPr>
            <p:ph type="title"/>
          </p:nvPr>
        </p:nvSpPr>
        <p:spPr>
          <a:xfrm>
            <a:off x="696000" y="281998"/>
            <a:ext cx="11001053" cy="1325563"/>
          </a:xfrm>
        </p:spPr>
        <p:txBody>
          <a:bodyPr/>
          <a:lstStyle/>
          <a:p>
            <a:r>
              <a:rPr lang="en-GB"/>
              <a:t>Exercise for topic 2: Viewing Spreadsheets</a:t>
            </a:r>
          </a:p>
        </p:txBody>
      </p:sp>
      <p:sp>
        <p:nvSpPr>
          <p:cNvPr id="2" name="TextBox 1">
            <a:extLst>
              <a:ext uri="{FF2B5EF4-FFF2-40B4-BE49-F238E27FC236}">
                <a16:creationId xmlns:a16="http://schemas.microsoft.com/office/drawing/2014/main" id="{2303F790-428E-40F0-8372-4354A9DA1968}"/>
              </a:ext>
            </a:extLst>
          </p:cNvPr>
          <p:cNvSpPr txBox="1"/>
          <p:nvPr/>
        </p:nvSpPr>
        <p:spPr>
          <a:xfrm>
            <a:off x="1396180" y="1607561"/>
            <a:ext cx="9399639" cy="4401205"/>
          </a:xfrm>
          <a:prstGeom prst="rect">
            <a:avLst/>
          </a:prstGeom>
          <a:noFill/>
        </p:spPr>
        <p:txBody>
          <a:bodyPr wrap="square" rtlCol="0">
            <a:spAutoFit/>
          </a:bodyPr>
          <a:lstStyle/>
          <a:p>
            <a:pPr marL="285750" indent="-285750">
              <a:buClr>
                <a:srgbClr val="47A5AE"/>
              </a:buClr>
              <a:buFont typeface="Wingdings" panose="05000000000000000000" pitchFamily="2" charset="2"/>
              <a:buChar char="q"/>
            </a:pPr>
            <a:r>
              <a:rPr lang="en-GB" sz="2400" b="1"/>
              <a:t> </a:t>
            </a:r>
            <a:r>
              <a:rPr lang="en-GB" sz="2800"/>
              <a:t>Rename Sheet 1 to “Participants“</a:t>
            </a:r>
          </a:p>
          <a:p>
            <a:pPr marL="285750" indent="-285750">
              <a:buClr>
                <a:srgbClr val="47A5AE"/>
              </a:buClr>
              <a:buFont typeface="Wingdings" panose="05000000000000000000" pitchFamily="2" charset="2"/>
              <a:buChar char="q"/>
            </a:pPr>
            <a:r>
              <a:rPr lang="en-GB" sz="2800"/>
              <a:t> Make the tab green</a:t>
            </a:r>
          </a:p>
          <a:p>
            <a:pPr marL="285750" indent="-285750">
              <a:buClr>
                <a:srgbClr val="47A5AE"/>
              </a:buClr>
              <a:buFont typeface="Wingdings" panose="05000000000000000000" pitchFamily="2" charset="2"/>
              <a:buChar char="q"/>
            </a:pPr>
            <a:r>
              <a:rPr lang="en-GB" sz="2800"/>
              <a:t> Move the “Participants” tab to after the “Mentors" tab</a:t>
            </a:r>
          </a:p>
          <a:p>
            <a:pPr marL="285750" indent="-285750">
              <a:buClr>
                <a:srgbClr val="47A5AE"/>
              </a:buClr>
              <a:buFont typeface="Wingdings" panose="05000000000000000000" pitchFamily="2" charset="2"/>
              <a:buChar char="q"/>
            </a:pPr>
            <a:r>
              <a:rPr lang="en-GB" sz="2800"/>
              <a:t> Freeze the top row of the sheet</a:t>
            </a:r>
          </a:p>
          <a:p>
            <a:pPr marL="285750" indent="-285750">
              <a:buClr>
                <a:srgbClr val="47A5AE"/>
              </a:buClr>
              <a:buFont typeface="Wingdings" panose="05000000000000000000" pitchFamily="2" charset="2"/>
              <a:buChar char="q"/>
            </a:pPr>
            <a:r>
              <a:rPr lang="en-GB" sz="2800"/>
              <a:t> Hide the </a:t>
            </a:r>
            <a:r>
              <a:rPr lang="en-GB" sz="2800" b="1"/>
              <a:t>Welfare session attended</a:t>
            </a:r>
            <a:r>
              <a:rPr lang="en-GB" sz="2800"/>
              <a:t> column </a:t>
            </a:r>
          </a:p>
          <a:p>
            <a:pPr marL="285750" indent="-285750">
              <a:buClr>
                <a:srgbClr val="47A5AE"/>
              </a:buClr>
              <a:buFont typeface="Wingdings" panose="05000000000000000000" pitchFamily="2" charset="2"/>
              <a:buChar char="q"/>
            </a:pPr>
            <a:r>
              <a:rPr lang="en-GB" sz="2800"/>
              <a:t> Wrap the text in the </a:t>
            </a:r>
            <a:r>
              <a:rPr lang="en-GB" sz="2800" b="1"/>
              <a:t>Musical Experience </a:t>
            </a:r>
            <a:r>
              <a:rPr lang="en-GB" sz="2800"/>
              <a:t>column</a:t>
            </a:r>
          </a:p>
          <a:p>
            <a:pPr marL="285750" indent="-285750">
              <a:buClr>
                <a:srgbClr val="47A5AE"/>
              </a:buClr>
              <a:buFont typeface="Wingdings" panose="05000000000000000000" pitchFamily="2" charset="2"/>
              <a:buChar char="q"/>
            </a:pPr>
            <a:r>
              <a:rPr lang="en-GB" sz="2800"/>
              <a:t> Resize all the columns so that they are as wide as the column headings</a:t>
            </a:r>
          </a:p>
          <a:p>
            <a:pPr marL="285750" indent="-285750">
              <a:buClr>
                <a:srgbClr val="47A5AE"/>
              </a:buClr>
              <a:buFont typeface="Wingdings" panose="05000000000000000000" pitchFamily="2" charset="2"/>
              <a:buChar char="q"/>
            </a:pPr>
            <a:endParaRPr lang="en-GB" sz="2800"/>
          </a:p>
          <a:p>
            <a:pPr>
              <a:buClr>
                <a:srgbClr val="47A5AE"/>
              </a:buClr>
            </a:pPr>
            <a:r>
              <a:rPr lang="en-GB" sz="2800"/>
              <a:t>Time for completion: 5 mins</a:t>
            </a:r>
          </a:p>
        </p:txBody>
      </p:sp>
    </p:spTree>
    <p:extLst>
      <p:ext uri="{BB962C8B-B14F-4D97-AF65-F5344CB8AC3E}">
        <p14:creationId xmlns:p14="http://schemas.microsoft.com/office/powerpoint/2010/main" val="315412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3468B-1510-4BD1-8B92-AF531176367B}"/>
              </a:ext>
            </a:extLst>
          </p:cNvPr>
          <p:cNvSpPr>
            <a:spLocks noGrp="1"/>
          </p:cNvSpPr>
          <p:nvPr>
            <p:ph type="title"/>
          </p:nvPr>
        </p:nvSpPr>
        <p:spPr/>
        <p:txBody>
          <a:bodyPr/>
          <a:lstStyle/>
          <a:p>
            <a:r>
              <a:rPr lang="en-GB"/>
              <a:t>Topic 3:  Managing Data with tables</a:t>
            </a:r>
          </a:p>
        </p:txBody>
      </p:sp>
      <p:sp>
        <p:nvSpPr>
          <p:cNvPr id="3" name="Content Placeholder 2">
            <a:extLst>
              <a:ext uri="{FF2B5EF4-FFF2-40B4-BE49-F238E27FC236}">
                <a16:creationId xmlns:a16="http://schemas.microsoft.com/office/drawing/2014/main" id="{EDC1474E-21E5-48C4-AA53-BBF5362B64AD}"/>
              </a:ext>
            </a:extLst>
          </p:cNvPr>
          <p:cNvSpPr>
            <a:spLocks noGrp="1"/>
          </p:cNvSpPr>
          <p:nvPr>
            <p:ph idx="1"/>
          </p:nvPr>
        </p:nvSpPr>
        <p:spPr/>
        <p:txBody>
          <a:bodyPr/>
          <a:lstStyle/>
          <a:p>
            <a:r>
              <a:rPr lang="en-GB"/>
              <a:t>Making your data into a table</a:t>
            </a:r>
          </a:p>
          <a:p>
            <a:r>
              <a:rPr lang="en-GB"/>
              <a:t>Naming the table</a:t>
            </a:r>
          </a:p>
          <a:p>
            <a:r>
              <a:rPr lang="en-GB"/>
              <a:t>Formatting the table</a:t>
            </a:r>
          </a:p>
          <a:p>
            <a:r>
              <a:rPr lang="en-GB"/>
              <a:t>Adding a calculated column</a:t>
            </a:r>
          </a:p>
          <a:p>
            <a:r>
              <a:rPr lang="en-GB"/>
              <a:t>Adding a total row</a:t>
            </a:r>
          </a:p>
        </p:txBody>
      </p:sp>
    </p:spTree>
    <p:extLst>
      <p:ext uri="{BB962C8B-B14F-4D97-AF65-F5344CB8AC3E}">
        <p14:creationId xmlns:p14="http://schemas.microsoft.com/office/powerpoint/2010/main" val="185207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1DF79-BCE6-4871-B2E0-4FA86DA1D8EA}"/>
              </a:ext>
            </a:extLst>
          </p:cNvPr>
          <p:cNvSpPr>
            <a:spLocks noGrp="1"/>
          </p:cNvSpPr>
          <p:nvPr>
            <p:ph type="title"/>
          </p:nvPr>
        </p:nvSpPr>
        <p:spPr>
          <a:xfrm>
            <a:off x="838200" y="18255"/>
            <a:ext cx="10515600" cy="1325563"/>
          </a:xfrm>
        </p:spPr>
        <p:txBody>
          <a:bodyPr/>
          <a:lstStyle/>
          <a:p>
            <a:r>
              <a:rPr lang="en-GB"/>
              <a:t>Advantages of using tables in Excel</a:t>
            </a:r>
          </a:p>
        </p:txBody>
      </p:sp>
      <p:sp>
        <p:nvSpPr>
          <p:cNvPr id="3" name="Content Placeholder 2">
            <a:extLst>
              <a:ext uri="{FF2B5EF4-FFF2-40B4-BE49-F238E27FC236}">
                <a16:creationId xmlns:a16="http://schemas.microsoft.com/office/drawing/2014/main" id="{AEA27C4E-89E2-4DE7-895C-9BC696F37BAC}"/>
              </a:ext>
            </a:extLst>
          </p:cNvPr>
          <p:cNvSpPr>
            <a:spLocks noGrp="1"/>
          </p:cNvSpPr>
          <p:nvPr>
            <p:ph idx="1"/>
          </p:nvPr>
        </p:nvSpPr>
        <p:spPr>
          <a:xfrm>
            <a:off x="474453" y="1293962"/>
            <a:ext cx="10879347" cy="4883001"/>
          </a:xfrm>
        </p:spPr>
        <p:txBody>
          <a:bodyPr vert="horz" lIns="91440" tIns="45720" rIns="91440" bIns="45720" rtlCol="0" anchor="t">
            <a:normAutofit fontScale="70000" lnSpcReduction="20000"/>
          </a:bodyPr>
          <a:lstStyle/>
          <a:p>
            <a:pPr lvl="1"/>
            <a:r>
              <a:rPr lang="en-GB" b="1"/>
              <a:t>Quick Styles</a:t>
            </a:r>
            <a:br>
              <a:rPr lang="en-GB" b="1"/>
            </a:br>
            <a:r>
              <a:rPr lang="en-GB"/>
              <a:t>Add colour, banded rows, and header styles with just one click to style your data.</a:t>
            </a:r>
            <a:br>
              <a:rPr lang="en-GB"/>
            </a:br>
            <a:endParaRPr lang="en-GB"/>
          </a:p>
          <a:p>
            <a:pPr lvl="1"/>
            <a:r>
              <a:rPr lang="en-GB" b="1"/>
              <a:t>Table Names</a:t>
            </a:r>
            <a:br>
              <a:rPr lang="en-GB" b="1"/>
            </a:br>
            <a:r>
              <a:rPr lang="en-GB"/>
              <a:t>Give a table a name to make it easier to reference in other formulas.</a:t>
            </a:r>
            <a:r>
              <a:rPr lang="en-GB" b="1"/>
              <a:t> </a:t>
            </a:r>
            <a:br>
              <a:rPr lang="en-GB" b="1"/>
            </a:br>
            <a:endParaRPr lang="en-GB"/>
          </a:p>
          <a:p>
            <a:pPr lvl="1"/>
            <a:r>
              <a:rPr lang="en-GB" b="1"/>
              <a:t>Cleaner Formulas</a:t>
            </a:r>
            <a:br>
              <a:rPr lang="en-GB" b="1"/>
            </a:br>
            <a:r>
              <a:rPr lang="en-GB" b="1"/>
              <a:t> </a:t>
            </a:r>
            <a:r>
              <a:rPr lang="en-GB"/>
              <a:t>Excel</a:t>
            </a:r>
            <a:r>
              <a:rPr lang="en-GB" b="1"/>
              <a:t> </a:t>
            </a:r>
            <a:r>
              <a:rPr lang="en-GB"/>
              <a:t>Formulas are much easier to read and write when working in tables.</a:t>
            </a:r>
            <a:br>
              <a:rPr lang="en-GB"/>
            </a:br>
            <a:endParaRPr lang="en-GB"/>
          </a:p>
          <a:p>
            <a:pPr lvl="1"/>
            <a:r>
              <a:rPr lang="en-GB" b="1"/>
              <a:t>Auto Expand</a:t>
            </a:r>
            <a:br>
              <a:rPr lang="en-GB" b="1"/>
            </a:br>
            <a:r>
              <a:rPr lang="en-GB"/>
              <a:t>Add a new row or column to your data, and the Excel table automatically updates to include the new cells.</a:t>
            </a:r>
            <a:br>
              <a:rPr lang="en-GB"/>
            </a:br>
            <a:endParaRPr lang="en-GB"/>
          </a:p>
          <a:p>
            <a:pPr lvl="1"/>
            <a:r>
              <a:rPr lang="en-GB" b="1"/>
              <a:t>Filters &amp; Subtotals</a:t>
            </a:r>
            <a:br>
              <a:rPr lang="en-GB" b="1"/>
            </a:br>
            <a:r>
              <a:rPr lang="en-GB"/>
              <a:t>Automatically add filter buttons and subtotals that adapt as you filter your data.</a:t>
            </a:r>
            <a:br>
              <a:rPr lang="en-GB"/>
            </a:br>
            <a:endParaRPr lang="en-GB"/>
          </a:p>
          <a:p>
            <a:pPr lvl="1"/>
            <a:r>
              <a:rPr lang="en-GB" b="1"/>
              <a:t>Calculated columns </a:t>
            </a:r>
            <a:r>
              <a:rPr lang="en-GB"/>
              <a:t>Enter a single formula in one cell, and then that formula will automatically expand to the rest of the column by itself. </a:t>
            </a:r>
            <a:br>
              <a:rPr lang="en-GB"/>
            </a:br>
            <a:endParaRPr lang="en-GB"/>
          </a:p>
          <a:p>
            <a:pPr lvl="1"/>
            <a:r>
              <a:rPr lang="en-GB" b="1"/>
              <a:t>Dynamic Pivot tables </a:t>
            </a:r>
            <a:br>
              <a:rPr lang="en-GB" b="1"/>
            </a:br>
            <a:r>
              <a:rPr lang="en-GB"/>
              <a:t>If you use an Excel Table for the source data of your pivot table, the data range becomes "dynamic". A dynamic range will automatically expand and shrink the table as you add or remove data, so won't have to worry that the pivot table is missing the latest data. When you use a Table for your pivot table, the pivot table will always be in sync with your data.</a:t>
            </a:r>
          </a:p>
          <a:p>
            <a:endParaRPr lang="en-GB"/>
          </a:p>
        </p:txBody>
      </p:sp>
    </p:spTree>
    <p:extLst>
      <p:ext uri="{BB962C8B-B14F-4D97-AF65-F5344CB8AC3E}">
        <p14:creationId xmlns:p14="http://schemas.microsoft.com/office/powerpoint/2010/main" val="3897428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D62DA-79D2-4B92-8221-DD8D428AA1F5}"/>
              </a:ext>
            </a:extLst>
          </p:cNvPr>
          <p:cNvSpPr>
            <a:spLocks noGrp="1"/>
          </p:cNvSpPr>
          <p:nvPr>
            <p:ph type="title"/>
          </p:nvPr>
        </p:nvSpPr>
        <p:spPr/>
        <p:txBody>
          <a:bodyPr/>
          <a:lstStyle/>
          <a:p>
            <a:r>
              <a:rPr lang="en-GB"/>
              <a:t>Exercise for topic 3: Managing Data with Tables</a:t>
            </a:r>
          </a:p>
        </p:txBody>
      </p:sp>
      <p:sp>
        <p:nvSpPr>
          <p:cNvPr id="7" name="Content Placeholder 6">
            <a:extLst>
              <a:ext uri="{FF2B5EF4-FFF2-40B4-BE49-F238E27FC236}">
                <a16:creationId xmlns:a16="http://schemas.microsoft.com/office/drawing/2014/main" id="{5F262B41-835E-45C5-B3D1-5DC4C80946E6}"/>
              </a:ext>
            </a:extLst>
          </p:cNvPr>
          <p:cNvSpPr>
            <a:spLocks noGrp="1"/>
          </p:cNvSpPr>
          <p:nvPr>
            <p:ph idx="1"/>
          </p:nvPr>
        </p:nvSpPr>
        <p:spPr>
          <a:xfrm>
            <a:off x="838200" y="1825625"/>
            <a:ext cx="9121877" cy="4351338"/>
          </a:xfrm>
        </p:spPr>
        <p:txBody>
          <a:bodyPr vert="horz" lIns="91440" tIns="45720" rIns="91440" bIns="45720" rtlCol="0" anchor="t">
            <a:normAutofit fontScale="92500" lnSpcReduction="20000"/>
          </a:bodyPr>
          <a:lstStyle/>
          <a:p>
            <a:pPr>
              <a:buClr>
                <a:srgbClr val="47A5AE"/>
              </a:buClr>
              <a:buFont typeface="Wingdings" panose="05000000000000000000" pitchFamily="2" charset="2"/>
              <a:buChar char="q"/>
            </a:pPr>
            <a:r>
              <a:rPr lang="en-GB"/>
              <a:t>  Rename sheet 2 "Attendance"</a:t>
            </a:r>
            <a:endParaRPr lang="en-US"/>
          </a:p>
          <a:p>
            <a:pPr>
              <a:buClr>
                <a:srgbClr val="47A5AE"/>
              </a:buClr>
              <a:buFont typeface="Wingdings" panose="05000000000000000000" pitchFamily="2" charset="2"/>
              <a:buChar char="q"/>
            </a:pPr>
            <a:r>
              <a:rPr lang="en-GB"/>
              <a:t>  Make the data on the Attendance tab into a table</a:t>
            </a:r>
          </a:p>
          <a:p>
            <a:pPr>
              <a:buClr>
                <a:srgbClr val="47A5AE"/>
              </a:buClr>
              <a:buFont typeface="Wingdings" panose="05000000000000000000" pitchFamily="2" charset="2"/>
              <a:buChar char="q"/>
            </a:pPr>
            <a:r>
              <a:rPr lang="en-GB"/>
              <a:t>  Name the table "Attendance“</a:t>
            </a:r>
          </a:p>
          <a:p>
            <a:pPr>
              <a:buClr>
                <a:srgbClr val="47A5AE"/>
              </a:buClr>
              <a:buFont typeface="Wingdings" panose="05000000000000000000" pitchFamily="2" charset="2"/>
              <a:buChar char="q"/>
            </a:pPr>
            <a:r>
              <a:rPr lang="en-GB"/>
              <a:t>  Format the table to make it a different colour</a:t>
            </a:r>
          </a:p>
          <a:p>
            <a:pPr marL="442913" indent="-442913">
              <a:buClr>
                <a:srgbClr val="47A5AE"/>
              </a:buClr>
              <a:buFont typeface="Wingdings" panose="05000000000000000000" pitchFamily="2" charset="2"/>
              <a:buChar char="q"/>
            </a:pPr>
            <a:r>
              <a:rPr lang="en-GB"/>
              <a:t>Use Auto Sum to work out how many people attended in      total each month </a:t>
            </a:r>
          </a:p>
          <a:p>
            <a:pPr marL="442913" indent="-442913">
              <a:buClr>
                <a:srgbClr val="47A5AE"/>
              </a:buClr>
              <a:buFont typeface="Wingdings" panose="05000000000000000000" pitchFamily="2" charset="2"/>
              <a:buChar char="q"/>
            </a:pPr>
            <a:r>
              <a:rPr lang="en-GB"/>
              <a:t>Add total row to see total number of people who attended   over the whole period</a:t>
            </a:r>
          </a:p>
          <a:p>
            <a:pPr>
              <a:buClr>
                <a:srgbClr val="47A5AE"/>
              </a:buClr>
              <a:buFont typeface="Wingdings" panose="05000000000000000000" pitchFamily="2" charset="2"/>
              <a:buChar char="q"/>
            </a:pPr>
            <a:r>
              <a:rPr lang="en-GB"/>
              <a:t>  Answer the 2 questions in the Zoom poll</a:t>
            </a:r>
          </a:p>
          <a:p>
            <a:pPr marL="0" indent="0">
              <a:buClr>
                <a:srgbClr val="47A5AE"/>
              </a:buClr>
              <a:buNone/>
            </a:pPr>
            <a:endParaRPr lang="en-GB"/>
          </a:p>
          <a:p>
            <a:pPr marL="0" indent="0">
              <a:buClr>
                <a:srgbClr val="47A5AE"/>
              </a:buClr>
              <a:buNone/>
            </a:pPr>
            <a:r>
              <a:rPr lang="en-GB"/>
              <a:t>Time for completion: 6 minutes</a:t>
            </a:r>
          </a:p>
        </p:txBody>
      </p:sp>
    </p:spTree>
    <p:extLst>
      <p:ext uri="{BB962C8B-B14F-4D97-AF65-F5344CB8AC3E}">
        <p14:creationId xmlns:p14="http://schemas.microsoft.com/office/powerpoint/2010/main" val="3160024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3468B-1510-4BD1-8B92-AF531176367B}"/>
              </a:ext>
            </a:extLst>
          </p:cNvPr>
          <p:cNvSpPr>
            <a:spLocks noGrp="1"/>
          </p:cNvSpPr>
          <p:nvPr>
            <p:ph type="title"/>
          </p:nvPr>
        </p:nvSpPr>
        <p:spPr/>
        <p:txBody>
          <a:bodyPr/>
          <a:lstStyle/>
          <a:p>
            <a:r>
              <a:rPr lang="en-GB"/>
              <a:t>Topic 4:  Sorting &amp; Filtering</a:t>
            </a:r>
          </a:p>
        </p:txBody>
      </p:sp>
      <p:sp>
        <p:nvSpPr>
          <p:cNvPr id="3" name="Content Placeholder 2">
            <a:extLst>
              <a:ext uri="{FF2B5EF4-FFF2-40B4-BE49-F238E27FC236}">
                <a16:creationId xmlns:a16="http://schemas.microsoft.com/office/drawing/2014/main" id="{EDC1474E-21E5-48C4-AA53-BBF5362B64AD}"/>
              </a:ext>
            </a:extLst>
          </p:cNvPr>
          <p:cNvSpPr>
            <a:spLocks noGrp="1"/>
          </p:cNvSpPr>
          <p:nvPr>
            <p:ph idx="1"/>
          </p:nvPr>
        </p:nvSpPr>
        <p:spPr/>
        <p:txBody>
          <a:bodyPr/>
          <a:lstStyle/>
          <a:p>
            <a:r>
              <a:rPr lang="en-GB"/>
              <a:t>Single level sorting</a:t>
            </a:r>
          </a:p>
          <a:p>
            <a:r>
              <a:rPr lang="en-GB"/>
              <a:t>Multi-level sorting</a:t>
            </a:r>
          </a:p>
          <a:p>
            <a:r>
              <a:rPr lang="en-GB"/>
              <a:t>Clearing a sort order</a:t>
            </a:r>
          </a:p>
          <a:p>
            <a:r>
              <a:rPr lang="en-GB"/>
              <a:t>Filtering (select &amp; deselect)</a:t>
            </a:r>
          </a:p>
          <a:p>
            <a:r>
              <a:rPr lang="en-GB"/>
              <a:t>Filtering (Text filters)</a:t>
            </a:r>
          </a:p>
          <a:p>
            <a:r>
              <a:rPr lang="en-GB"/>
              <a:t>Data slicers</a:t>
            </a:r>
          </a:p>
          <a:p>
            <a:endParaRPr lang="en-GB"/>
          </a:p>
        </p:txBody>
      </p:sp>
    </p:spTree>
    <p:extLst>
      <p:ext uri="{BB962C8B-B14F-4D97-AF65-F5344CB8AC3E}">
        <p14:creationId xmlns:p14="http://schemas.microsoft.com/office/powerpoint/2010/main" val="4083370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D62DA-79D2-4B92-8221-DD8D428AA1F5}"/>
              </a:ext>
            </a:extLst>
          </p:cNvPr>
          <p:cNvSpPr>
            <a:spLocks noGrp="1"/>
          </p:cNvSpPr>
          <p:nvPr>
            <p:ph type="title"/>
          </p:nvPr>
        </p:nvSpPr>
        <p:spPr/>
        <p:txBody>
          <a:bodyPr/>
          <a:lstStyle/>
          <a:p>
            <a:r>
              <a:rPr lang="en-GB"/>
              <a:t>Exercise for topic 4: Sorting &amp; Filtering</a:t>
            </a:r>
          </a:p>
        </p:txBody>
      </p:sp>
      <p:sp>
        <p:nvSpPr>
          <p:cNvPr id="7" name="Content Placeholder 6">
            <a:extLst>
              <a:ext uri="{FF2B5EF4-FFF2-40B4-BE49-F238E27FC236}">
                <a16:creationId xmlns:a16="http://schemas.microsoft.com/office/drawing/2014/main" id="{5F262B41-835E-45C5-B3D1-5DC4C80946E6}"/>
              </a:ext>
            </a:extLst>
          </p:cNvPr>
          <p:cNvSpPr>
            <a:spLocks noGrp="1"/>
          </p:cNvSpPr>
          <p:nvPr>
            <p:ph idx="1"/>
          </p:nvPr>
        </p:nvSpPr>
        <p:spPr/>
        <p:txBody>
          <a:bodyPr vert="horz" lIns="91440" tIns="45720" rIns="91440" bIns="45720" rtlCol="0" anchor="t">
            <a:normAutofit fontScale="92500" lnSpcReduction="10000"/>
          </a:bodyPr>
          <a:lstStyle/>
          <a:p>
            <a:pPr>
              <a:buClr>
                <a:srgbClr val="47A5AE"/>
              </a:buClr>
              <a:buFont typeface="Wingdings" panose="05000000000000000000" pitchFamily="2" charset="2"/>
              <a:buChar char="q"/>
            </a:pPr>
            <a:r>
              <a:rPr lang="en-GB"/>
              <a:t> Make the data in the Participants sheet into a table &amp; call it “Participants”</a:t>
            </a:r>
          </a:p>
          <a:p>
            <a:pPr>
              <a:buClr>
                <a:srgbClr val="47A5AE"/>
              </a:buClr>
              <a:buFont typeface="Wingdings" panose="05000000000000000000" pitchFamily="2" charset="2"/>
              <a:buChar char="q"/>
            </a:pPr>
            <a:r>
              <a:rPr lang="en-GB"/>
              <a:t> Sort by Prison (A-Z) &amp; Name (A-Z)</a:t>
            </a:r>
          </a:p>
          <a:p>
            <a:pPr>
              <a:buClr>
                <a:srgbClr val="47A5AE"/>
              </a:buClr>
              <a:buFont typeface="Wingdings" panose="05000000000000000000" pitchFamily="2" charset="2"/>
              <a:buChar char="q"/>
            </a:pPr>
            <a:r>
              <a:rPr lang="en-GB"/>
              <a:t> Add a text filter on the Musical Instrument column so that only rows</a:t>
            </a:r>
            <a:br>
              <a:rPr lang="en-GB"/>
            </a:br>
            <a:r>
              <a:rPr lang="en-GB"/>
              <a:t>  which contain the word “piano” are displayed. How many rows is</a:t>
            </a:r>
            <a:br>
              <a:rPr lang="en-GB"/>
            </a:br>
            <a:r>
              <a:rPr lang="en-GB"/>
              <a:t>  this (answer in the Zoom poll)</a:t>
            </a:r>
          </a:p>
          <a:p>
            <a:pPr>
              <a:buClr>
                <a:srgbClr val="47A5AE"/>
              </a:buClr>
              <a:buFont typeface="Wingdings" panose="05000000000000000000" pitchFamily="2" charset="2"/>
              <a:buChar char="q"/>
            </a:pPr>
            <a:r>
              <a:rPr lang="en-GB"/>
              <a:t> Clear the filter</a:t>
            </a:r>
          </a:p>
          <a:p>
            <a:pPr>
              <a:buClr>
                <a:srgbClr val="47A5AE"/>
              </a:buClr>
              <a:buFont typeface="Wingdings" panose="05000000000000000000" pitchFamily="2" charset="2"/>
              <a:buChar char="q"/>
            </a:pPr>
            <a:r>
              <a:rPr lang="en-GB"/>
              <a:t> Add a slicer for Prison. Answer the zoom poll how many people </a:t>
            </a:r>
            <a:br>
              <a:rPr lang="en-GB"/>
            </a:br>
            <a:r>
              <a:rPr lang="en-GB"/>
              <a:t> attended from HMP Holloway?</a:t>
            </a:r>
          </a:p>
          <a:p>
            <a:pPr marL="0" indent="0">
              <a:buClr>
                <a:srgbClr val="47A5AE"/>
              </a:buClr>
              <a:buNone/>
            </a:pPr>
            <a:br>
              <a:rPr lang="en-GB"/>
            </a:br>
            <a:endParaRPr lang="en-GB"/>
          </a:p>
          <a:p>
            <a:pPr marL="0" indent="0">
              <a:buClr>
                <a:srgbClr val="47A5AE"/>
              </a:buClr>
              <a:buNone/>
            </a:pPr>
            <a:r>
              <a:rPr lang="en-GB"/>
              <a:t>Completion time: 6 mins</a:t>
            </a:r>
          </a:p>
        </p:txBody>
      </p:sp>
    </p:spTree>
    <p:extLst>
      <p:ext uri="{BB962C8B-B14F-4D97-AF65-F5344CB8AC3E}">
        <p14:creationId xmlns:p14="http://schemas.microsoft.com/office/powerpoint/2010/main" val="2238887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01419-1346-4E1A-B410-0F418D7521D8}"/>
              </a:ext>
            </a:extLst>
          </p:cNvPr>
          <p:cNvSpPr>
            <a:spLocks noGrp="1"/>
          </p:cNvSpPr>
          <p:nvPr>
            <p:ph type="title"/>
          </p:nvPr>
        </p:nvSpPr>
        <p:spPr/>
        <p:txBody>
          <a:bodyPr/>
          <a:lstStyle/>
          <a:p>
            <a:r>
              <a:rPr lang="en-GB"/>
              <a:t>Topic 5: Printing</a:t>
            </a:r>
          </a:p>
        </p:txBody>
      </p:sp>
      <p:sp>
        <p:nvSpPr>
          <p:cNvPr id="3" name="Content Placeholder 2">
            <a:extLst>
              <a:ext uri="{FF2B5EF4-FFF2-40B4-BE49-F238E27FC236}">
                <a16:creationId xmlns:a16="http://schemas.microsoft.com/office/drawing/2014/main" id="{49E931A0-8D36-4C41-8306-338585A1E2AA}"/>
              </a:ext>
            </a:extLst>
          </p:cNvPr>
          <p:cNvSpPr>
            <a:spLocks noGrp="1"/>
          </p:cNvSpPr>
          <p:nvPr>
            <p:ph idx="1"/>
          </p:nvPr>
        </p:nvSpPr>
        <p:spPr/>
        <p:txBody>
          <a:bodyPr/>
          <a:lstStyle/>
          <a:p>
            <a:pPr marL="0" indent="0">
              <a:buNone/>
            </a:pPr>
            <a:endParaRPr lang="en-GB"/>
          </a:p>
          <a:p>
            <a:r>
              <a:rPr lang="en-GB"/>
              <a:t>Scale to fit a worksheet on to page</a:t>
            </a:r>
          </a:p>
          <a:p>
            <a:r>
              <a:rPr lang="en-GB"/>
              <a:t>Add a custom header &amp; footer</a:t>
            </a:r>
          </a:p>
        </p:txBody>
      </p:sp>
    </p:spTree>
    <p:extLst>
      <p:ext uri="{BB962C8B-B14F-4D97-AF65-F5344CB8AC3E}">
        <p14:creationId xmlns:p14="http://schemas.microsoft.com/office/powerpoint/2010/main" val="1546991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16E3F-901B-4E56-A3CE-6DA41F5DBB12}"/>
              </a:ext>
            </a:extLst>
          </p:cNvPr>
          <p:cNvSpPr>
            <a:spLocks noGrp="1"/>
          </p:cNvSpPr>
          <p:nvPr>
            <p:ph type="title"/>
          </p:nvPr>
        </p:nvSpPr>
        <p:spPr/>
        <p:txBody>
          <a:bodyPr/>
          <a:lstStyle/>
          <a:p>
            <a:r>
              <a:rPr lang="en-GB"/>
              <a:t>Exercise for Topic 5: Printing</a:t>
            </a:r>
          </a:p>
        </p:txBody>
      </p:sp>
      <p:sp>
        <p:nvSpPr>
          <p:cNvPr id="3" name="Content Placeholder 2">
            <a:extLst>
              <a:ext uri="{FF2B5EF4-FFF2-40B4-BE49-F238E27FC236}">
                <a16:creationId xmlns:a16="http://schemas.microsoft.com/office/drawing/2014/main" id="{DAC7A727-FD91-4003-9E03-5EA146CB2499}"/>
              </a:ext>
            </a:extLst>
          </p:cNvPr>
          <p:cNvSpPr>
            <a:spLocks noGrp="1"/>
          </p:cNvSpPr>
          <p:nvPr>
            <p:ph idx="1"/>
          </p:nvPr>
        </p:nvSpPr>
        <p:spPr/>
        <p:txBody>
          <a:bodyPr/>
          <a:lstStyle/>
          <a:p>
            <a:pPr>
              <a:buFont typeface="Wingdings" panose="05000000000000000000" pitchFamily="2" charset="2"/>
              <a:buChar char="q"/>
            </a:pPr>
            <a:r>
              <a:rPr lang="en-GB"/>
              <a:t> On the Participants tab select Print</a:t>
            </a:r>
          </a:p>
          <a:p>
            <a:pPr>
              <a:buFont typeface="Wingdings" panose="05000000000000000000" pitchFamily="2" charset="2"/>
              <a:buChar char="q"/>
            </a:pPr>
            <a:r>
              <a:rPr lang="en-GB"/>
              <a:t> Change the page layout to landscape</a:t>
            </a:r>
          </a:p>
          <a:p>
            <a:pPr>
              <a:buFont typeface="Wingdings" panose="05000000000000000000" pitchFamily="2" charset="2"/>
              <a:buChar char="q"/>
            </a:pPr>
            <a:r>
              <a:rPr lang="en-GB"/>
              <a:t> Scale the page to fit on one sheet</a:t>
            </a:r>
          </a:p>
          <a:p>
            <a:pPr>
              <a:buFont typeface="Wingdings" panose="05000000000000000000" pitchFamily="2" charset="2"/>
              <a:buChar char="q"/>
            </a:pPr>
            <a:r>
              <a:rPr lang="en-GB"/>
              <a:t> Add a custom header to give the sheet a title e.g. “Music Mentor participants”</a:t>
            </a:r>
          </a:p>
          <a:p>
            <a:pPr>
              <a:buFont typeface="Wingdings" panose="05000000000000000000" pitchFamily="2" charset="2"/>
              <a:buChar char="q"/>
            </a:pPr>
            <a:r>
              <a:rPr lang="en-GB"/>
              <a:t> Add a page number and file location to the footer</a:t>
            </a:r>
          </a:p>
          <a:p>
            <a:pPr>
              <a:buFont typeface="Wingdings" panose="05000000000000000000" pitchFamily="2" charset="2"/>
              <a:buChar char="q"/>
            </a:pPr>
            <a:endParaRPr lang="en-GB"/>
          </a:p>
          <a:p>
            <a:pPr marL="0" indent="0">
              <a:buNone/>
            </a:pPr>
            <a:r>
              <a:rPr lang="en-GB"/>
              <a:t>Completion time: 5 mins</a:t>
            </a:r>
          </a:p>
        </p:txBody>
      </p:sp>
    </p:spTree>
    <p:extLst>
      <p:ext uri="{BB962C8B-B14F-4D97-AF65-F5344CB8AC3E}">
        <p14:creationId xmlns:p14="http://schemas.microsoft.com/office/powerpoint/2010/main" val="333253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C07D8-E205-4371-9A7D-2F53594E462F}"/>
              </a:ext>
            </a:extLst>
          </p:cNvPr>
          <p:cNvSpPr>
            <a:spLocks noGrp="1"/>
          </p:cNvSpPr>
          <p:nvPr>
            <p:ph type="title"/>
          </p:nvPr>
        </p:nvSpPr>
        <p:spPr/>
        <p:txBody>
          <a:bodyPr/>
          <a:lstStyle/>
          <a:p>
            <a:r>
              <a:rPr lang="en-GB"/>
              <a:t>Next steps...</a:t>
            </a:r>
          </a:p>
        </p:txBody>
      </p:sp>
      <p:sp>
        <p:nvSpPr>
          <p:cNvPr id="3" name="Content Placeholder 2">
            <a:extLst>
              <a:ext uri="{FF2B5EF4-FFF2-40B4-BE49-F238E27FC236}">
                <a16:creationId xmlns:a16="http://schemas.microsoft.com/office/drawing/2014/main" id="{D5CF5CC4-F45E-49C4-A3B1-D9179D222434}"/>
              </a:ext>
            </a:extLst>
          </p:cNvPr>
          <p:cNvSpPr>
            <a:spLocks noGrp="1"/>
          </p:cNvSpPr>
          <p:nvPr>
            <p:ph idx="1"/>
          </p:nvPr>
        </p:nvSpPr>
        <p:spPr/>
        <p:txBody>
          <a:bodyPr vert="horz" lIns="91440" tIns="45720" rIns="91440" bIns="45720" rtlCol="0" anchor="t">
            <a:normAutofit/>
          </a:bodyPr>
          <a:lstStyle/>
          <a:p>
            <a:r>
              <a:rPr lang="en-GB">
                <a:ea typeface="+mn-lt"/>
                <a:cs typeface="+mn-lt"/>
              </a:rPr>
              <a:t>Don’t worry if you don’t remember everything you’ve learnt today or if you didn’t manage to complete all the exercises – what’s important is that you know what’s possible.</a:t>
            </a:r>
          </a:p>
          <a:p>
            <a:r>
              <a:rPr lang="en-GB">
                <a:ea typeface="+mn-lt"/>
                <a:cs typeface="+mn-lt"/>
              </a:rPr>
              <a:t>Complete the post session survey to receive more Excel training materials &amp; to help us improve the session for other charities like you.</a:t>
            </a:r>
          </a:p>
          <a:p>
            <a:r>
              <a:rPr lang="en-GB">
                <a:ea typeface="+mn-lt"/>
                <a:cs typeface="+mn-lt"/>
              </a:rPr>
              <a:t>Visit the Superhighways website for more training offers &amp; sign up to our newsletter to be notified when new training sessions get posted</a:t>
            </a:r>
          </a:p>
          <a:p>
            <a:r>
              <a:rPr lang="en-GB">
                <a:ea typeface="+mn-lt"/>
                <a:cs typeface="+mn-lt"/>
              </a:rPr>
              <a:t>Get in touch if you get stuck with Excel and need a hand – we’re always happy to help.</a:t>
            </a:r>
            <a:endParaRPr lang="en-GB"/>
          </a:p>
          <a:p>
            <a:endParaRPr lang="en-GB"/>
          </a:p>
        </p:txBody>
      </p:sp>
    </p:spTree>
    <p:extLst>
      <p:ext uri="{BB962C8B-B14F-4D97-AF65-F5344CB8AC3E}">
        <p14:creationId xmlns:p14="http://schemas.microsoft.com/office/powerpoint/2010/main" val="976486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5EBAA-9F89-4443-9232-4BE1D27EC312}"/>
              </a:ext>
            </a:extLst>
          </p:cNvPr>
          <p:cNvSpPr>
            <a:spLocks noGrp="1"/>
          </p:cNvSpPr>
          <p:nvPr>
            <p:ph type="title"/>
          </p:nvPr>
        </p:nvSpPr>
        <p:spPr/>
        <p:txBody>
          <a:bodyPr/>
          <a:lstStyle/>
          <a:p>
            <a:r>
              <a:rPr lang="en-GB" dirty="0"/>
              <a:t>Post session steps</a:t>
            </a:r>
          </a:p>
        </p:txBody>
      </p:sp>
      <p:sp>
        <p:nvSpPr>
          <p:cNvPr id="3" name="Content Placeholder 2">
            <a:extLst>
              <a:ext uri="{FF2B5EF4-FFF2-40B4-BE49-F238E27FC236}">
                <a16:creationId xmlns:a16="http://schemas.microsoft.com/office/drawing/2014/main" id="{1B86C9D6-A69A-464A-A7D5-4FBD73212A31}"/>
              </a:ext>
            </a:extLst>
          </p:cNvPr>
          <p:cNvSpPr>
            <a:spLocks noGrp="1"/>
          </p:cNvSpPr>
          <p:nvPr>
            <p:ph idx="1"/>
          </p:nvPr>
        </p:nvSpPr>
        <p:spPr/>
        <p:txBody>
          <a:bodyPr/>
          <a:lstStyle/>
          <a:p>
            <a:r>
              <a:rPr lang="en-GB" dirty="0"/>
              <a:t>Set up survey – on thank you put link to Customer version of this PowerPoint and any other session materials.</a:t>
            </a:r>
          </a:p>
          <a:p>
            <a:r>
              <a:rPr lang="en-GB" dirty="0"/>
              <a:t>Send thank you for attending email with links to:</a:t>
            </a:r>
          </a:p>
          <a:p>
            <a:pPr lvl="1"/>
            <a:r>
              <a:rPr lang="en-GB" dirty="0"/>
              <a:t>Survey, SH &amp; DWL website</a:t>
            </a:r>
          </a:p>
          <a:p>
            <a:pPr lvl="1"/>
            <a:r>
              <a:rPr lang="en-GB" dirty="0"/>
              <a:t>Eventbrite</a:t>
            </a:r>
          </a:p>
          <a:p>
            <a:pPr lvl="1"/>
            <a:r>
              <a:rPr lang="en-GB" dirty="0"/>
              <a:t>Sign up to Newsletter</a:t>
            </a:r>
          </a:p>
          <a:p>
            <a:pPr marL="0" indent="0">
              <a:buNone/>
            </a:pPr>
            <a:endParaRPr lang="en-GB" dirty="0"/>
          </a:p>
        </p:txBody>
      </p:sp>
    </p:spTree>
    <p:extLst>
      <p:ext uri="{BB962C8B-B14F-4D97-AF65-F5344CB8AC3E}">
        <p14:creationId xmlns:p14="http://schemas.microsoft.com/office/powerpoint/2010/main" val="27137370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Theme">
  <a:themeElements>
    <a:clrScheme name="Datwise London main">
      <a:dk1>
        <a:sysClr val="windowText" lastClr="000000"/>
      </a:dk1>
      <a:lt1>
        <a:sysClr val="window" lastClr="FFFFFF"/>
      </a:lt1>
      <a:dk2>
        <a:srgbClr val="193862"/>
      </a:dk2>
      <a:lt2>
        <a:srgbClr val="E7E6E6"/>
      </a:lt2>
      <a:accent1>
        <a:srgbClr val="47A5AE"/>
      </a:accent1>
      <a:accent2>
        <a:srgbClr val="751D59"/>
      </a:accent2>
      <a:accent3>
        <a:srgbClr val="FAA61A"/>
      </a:accent3>
      <a:accent4>
        <a:srgbClr val="A1CD3D"/>
      </a:accent4>
      <a:accent5>
        <a:srgbClr val="00AEEF"/>
      </a:accent5>
      <a:accent6>
        <a:srgbClr val="193862"/>
      </a:accent6>
      <a:hlink>
        <a:srgbClr val="00AEEF"/>
      </a:hlink>
      <a:folHlink>
        <a:srgbClr val="00AEEF"/>
      </a:folHlink>
    </a:clrScheme>
    <a:fontScheme name="Datawise London">
      <a:majorFont>
        <a:latin typeface="Poppins SemiBold"/>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tawise London presentation template main" id="{CC55ED90-3E70-4C94-AA84-8034D7EBEB12}" vid="{2FB7A6BA-4209-46A9-BDE0-8CB759406834}"/>
    </a:ext>
  </a:extLst>
</a:theme>
</file>

<file path=ppt/theme/theme2.xml><?xml version="1.0" encoding="utf-8"?>
<a:theme xmlns:a="http://schemas.openxmlformats.org/drawingml/2006/main" name="GLA_ppt_template_white_CH_tit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60906A427186B439773B4D9E1655C2E" ma:contentTypeVersion="11" ma:contentTypeDescription="Create a new document." ma:contentTypeScope="" ma:versionID="06c8ae9384168e07f4d0d4be517bf5f1">
  <xsd:schema xmlns:xsd="http://www.w3.org/2001/XMLSchema" xmlns:xs="http://www.w3.org/2001/XMLSchema" xmlns:p="http://schemas.microsoft.com/office/2006/metadata/properties" xmlns:ns2="79a8554f-7dcb-4f93-b42c-e7b989cb63d1" xmlns:ns3="99d8ffb4-c420-443b-856c-2bf7950cc7d5" targetNamespace="http://schemas.microsoft.com/office/2006/metadata/properties" ma:root="true" ma:fieldsID="544ce967528b6264da87e3a9609dda16" ns2:_="" ns3:_="">
    <xsd:import namespace="79a8554f-7dcb-4f93-b42c-e7b989cb63d1"/>
    <xsd:import namespace="99d8ffb4-c420-443b-856c-2bf7950cc7d5"/>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a8554f-7dcb-4f93-b42c-e7b989cb63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d8ffb4-c420-443b-856c-2bf7950cc7d5"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A5F720-970D-4431-9B5D-56A6F2530106}">
  <ds:schemaRefs>
    <ds:schemaRef ds:uri="http://schemas.microsoft.com/sharepoint/v3/contenttype/forms"/>
  </ds:schemaRefs>
</ds:datastoreItem>
</file>

<file path=customXml/itemProps2.xml><?xml version="1.0" encoding="utf-8"?>
<ds:datastoreItem xmlns:ds="http://schemas.openxmlformats.org/officeDocument/2006/customXml" ds:itemID="{1DDDFE5C-6A9F-4F6A-8D48-AEE9B4D4E4A8}">
  <ds:schemaRefs>
    <ds:schemaRef ds:uri="79a8554f-7dcb-4f93-b42c-e7b989cb63d1"/>
    <ds:schemaRef ds:uri="99d8ffb4-c420-443b-856c-2bf7950cc7d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dcmitype/"/>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FB2F6288-34FC-4CA8-A97D-1D21706F3AD6}">
  <ds:schemaRefs>
    <ds:schemaRef ds:uri="79a8554f-7dcb-4f93-b42c-e7b989cb63d1"/>
    <ds:schemaRef ds:uri="99d8ffb4-c420-443b-856c-2bf7950cc7d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TotalTime>
  <Words>1359</Words>
  <Application>Microsoft Office PowerPoint</Application>
  <PresentationFormat>Widescreen</PresentationFormat>
  <Paragraphs>148</Paragraphs>
  <Slides>22</Slides>
  <Notes>14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22</vt:i4>
      </vt:variant>
    </vt:vector>
  </HeadingPairs>
  <TitlesOfParts>
    <vt:vector size="33" baseType="lpstr">
      <vt:lpstr>Arial</vt:lpstr>
      <vt:lpstr>Calibri</vt:lpstr>
      <vt:lpstr>Helvetica</vt:lpstr>
      <vt:lpstr>Poppins</vt:lpstr>
      <vt:lpstr>Poppins Medium</vt:lpstr>
      <vt:lpstr>Poppins SemiBold</vt:lpstr>
      <vt:lpstr>Segoe UI</vt:lpstr>
      <vt:lpstr>Times New Roman</vt:lpstr>
      <vt:lpstr>Wingdings</vt:lpstr>
      <vt:lpstr>Office Theme</vt:lpstr>
      <vt:lpstr>GLA_ppt_template_white_CH_title</vt:lpstr>
      <vt:lpstr>Excel bitesize 1 – Managing your data</vt:lpstr>
      <vt:lpstr>Session agenda</vt:lpstr>
      <vt:lpstr>Introductions </vt:lpstr>
      <vt:lpstr>Zoom controls</vt:lpstr>
      <vt:lpstr>More zoom controls…..</vt:lpstr>
      <vt:lpstr>How we’ll run the training:</vt:lpstr>
      <vt:lpstr>PowerPoint Presentation</vt:lpstr>
      <vt:lpstr> What we’ll cover today…</vt:lpstr>
      <vt:lpstr>Topic 1:Working with Excel</vt:lpstr>
      <vt:lpstr>Understanding the ribbon</vt:lpstr>
      <vt:lpstr>Today’s data</vt:lpstr>
      <vt:lpstr>Topic 2:  Viewing Spreadsheets</vt:lpstr>
      <vt:lpstr>Exercise for topic 2: Viewing Spreadsheets</vt:lpstr>
      <vt:lpstr>Topic 3:  Managing Data with tables</vt:lpstr>
      <vt:lpstr>Advantages of using tables in Excel</vt:lpstr>
      <vt:lpstr>Exercise for topic 3: Managing Data with Tables</vt:lpstr>
      <vt:lpstr>Topic 4:  Sorting &amp; Filtering</vt:lpstr>
      <vt:lpstr>Exercise for topic 4: Sorting &amp; Filtering</vt:lpstr>
      <vt:lpstr>Topic 5: Printing</vt:lpstr>
      <vt:lpstr>Exercise for Topic 5: Printing</vt:lpstr>
      <vt:lpstr>Next steps...</vt:lpstr>
      <vt:lpstr>Post session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Pre-session</dc:title>
  <dc:creator>Alice Linell</dc:creator>
  <cp:lastModifiedBy>Alice Linell</cp:lastModifiedBy>
  <cp:revision>1</cp:revision>
  <dcterms:created xsi:type="dcterms:W3CDTF">2020-05-11T09:38:22Z</dcterms:created>
  <dcterms:modified xsi:type="dcterms:W3CDTF">2020-07-14T12:38:13Z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0x010100E60906A427186B439773B4D9E1655C2E</vt:lpwstr>
  </property>
</Properties>
</file>