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 id="2147483683" r:id="rId5"/>
  </p:sldMasterIdLst>
  <p:notesMasterIdLst>
    <p:notesMasterId r:id="rId38"/>
  </p:notesMasterIdLst>
  <p:sldIdLst>
    <p:sldId id="256" r:id="rId6"/>
    <p:sldId id="257" r:id="rId7"/>
    <p:sldId id="272" r:id="rId8"/>
    <p:sldId id="276" r:id="rId9"/>
    <p:sldId id="271" r:id="rId10"/>
    <p:sldId id="270" r:id="rId11"/>
    <p:sldId id="281" r:id="rId12"/>
    <p:sldId id="259" r:id="rId13"/>
    <p:sldId id="260" r:id="rId14"/>
    <p:sldId id="277" r:id="rId15"/>
    <p:sldId id="261" r:id="rId16"/>
    <p:sldId id="273" r:id="rId17"/>
    <p:sldId id="279" r:id="rId18"/>
    <p:sldId id="262" r:id="rId19"/>
    <p:sldId id="263" r:id="rId20"/>
    <p:sldId id="264" r:id="rId21"/>
    <p:sldId id="265" r:id="rId22"/>
    <p:sldId id="266" r:id="rId23"/>
    <p:sldId id="267" r:id="rId24"/>
    <p:sldId id="280" r:id="rId25"/>
    <p:sldId id="278" r:id="rId26"/>
    <p:sldId id="274" r:id="rId27"/>
    <p:sldId id="282" r:id="rId28"/>
    <p:sldId id="283" r:id="rId29"/>
    <p:sldId id="284" r:id="rId30"/>
    <p:sldId id="285" r:id="rId31"/>
    <p:sldId id="268" r:id="rId32"/>
    <p:sldId id="275" r:id="rId33"/>
    <p:sldId id="286" r:id="rId34"/>
    <p:sldId id="287" r:id="rId35"/>
    <p:sldId id="288" r:id="rId36"/>
    <p:sldId id="269" r:id="rId37"/>
  </p:sldIdLst>
  <p:sldSz cx="9144000" cy="5715000" type="screen16x10"/>
  <p:notesSz cx="7315200" cy="96012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58669" autoAdjust="0"/>
  </p:normalViewPr>
  <p:slideViewPr>
    <p:cSldViewPr snapToGrid="0">
      <p:cViewPr varScale="1">
        <p:scale>
          <a:sx n="56" d="100"/>
          <a:sy n="56" d="100"/>
        </p:scale>
        <p:origin x="888" y="44"/>
      </p:cViewPr>
      <p:guideLst/>
    </p:cSldViewPr>
  </p:slideViewPr>
  <p:outlineViewPr>
    <p:cViewPr>
      <p:scale>
        <a:sx n="33" d="100"/>
        <a:sy n="33" d="100"/>
      </p:scale>
      <p:origin x="0" y="-1096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13" d="100"/>
          <a:sy n="113" d="100"/>
        </p:scale>
        <p:origin x="7842" y="1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143588" y="0"/>
            <a:ext cx="3169920" cy="481727"/>
          </a:xfrm>
          <a:prstGeom prst="rect">
            <a:avLst/>
          </a:prstGeom>
        </p:spPr>
        <p:txBody>
          <a:bodyPr vert="horz" lIns="91440" tIns="45720" rIns="91440" bIns="45720" rtlCol="0"/>
          <a:lstStyle>
            <a:lvl1pPr algn="r">
              <a:defRPr sz="1200"/>
            </a:lvl1pPr>
          </a:lstStyle>
          <a:p>
            <a:fld id="{36DE46DF-80DA-419D-86D0-244A5C76A2EA}" type="datetimeFigureOut">
              <a:rPr lang="en-GB" smtClean="0"/>
              <a:t>31/03/2020</a:t>
            </a:fld>
            <a:endParaRPr lang="en-GB"/>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4"/>
            <a:ext cx="3169920" cy="4817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143588" y="9119474"/>
            <a:ext cx="3169920" cy="481726"/>
          </a:xfrm>
          <a:prstGeom prst="rect">
            <a:avLst/>
          </a:prstGeom>
        </p:spPr>
        <p:txBody>
          <a:bodyPr vert="horz" lIns="91440" tIns="45720" rIns="91440" bIns="45720" rtlCol="0" anchor="b"/>
          <a:lstStyle>
            <a:lvl1pPr algn="r">
              <a:defRPr sz="1200"/>
            </a:lvl1pPr>
          </a:lstStyle>
          <a:p>
            <a:fld id="{D24B3010-55EA-4FB7-81AF-A8C5EA2F8CF8}" type="slidenum">
              <a:rPr lang="en-GB" smtClean="0"/>
              <a:t>‹#›</a:t>
            </a:fld>
            <a:endParaRPr lang="en-GB"/>
          </a:p>
        </p:txBody>
      </p:sp>
    </p:spTree>
    <p:extLst>
      <p:ext uri="{BB962C8B-B14F-4D97-AF65-F5344CB8AC3E}">
        <p14:creationId xmlns:p14="http://schemas.microsoft.com/office/powerpoint/2010/main" val="3837528657"/>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813599/Cyber_Security_Breaches_Survey_2019_-_Main_Report.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youtu.be/_YRs28yBYuI"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haritydigitalexchange.org/"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24B3010-55EA-4FB7-81AF-A8C5EA2F8CF8}" type="slidenum">
              <a:rPr lang="en-GB" smtClean="0"/>
              <a:t>1</a:t>
            </a:fld>
            <a:endParaRPr lang="en-GB"/>
          </a:p>
        </p:txBody>
      </p:sp>
    </p:spTree>
    <p:extLst>
      <p:ext uri="{BB962C8B-B14F-4D97-AF65-F5344CB8AC3E}">
        <p14:creationId xmlns:p14="http://schemas.microsoft.com/office/powerpoint/2010/main" val="180346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GB" dirty="0"/>
          </a:p>
        </p:txBody>
      </p:sp>
      <p:sp>
        <p:nvSpPr>
          <p:cNvPr id="4" name="Slide Number Placeholder 3"/>
          <p:cNvSpPr>
            <a:spLocks noGrp="1"/>
          </p:cNvSpPr>
          <p:nvPr>
            <p:ph type="sldNum" sz="quarter" idx="5"/>
          </p:nvPr>
        </p:nvSpPr>
        <p:spPr/>
        <p:txBody>
          <a:bodyPr/>
          <a:lstStyle/>
          <a:p>
            <a:fld id="{D24B3010-55EA-4FB7-81AF-A8C5EA2F8CF8}" type="slidenum">
              <a:rPr lang="en-GB" smtClean="0"/>
              <a:t>2</a:t>
            </a:fld>
            <a:endParaRPr lang="en-GB"/>
          </a:p>
        </p:txBody>
      </p:sp>
    </p:spTree>
    <p:extLst>
      <p:ext uri="{BB962C8B-B14F-4D97-AF65-F5344CB8AC3E}">
        <p14:creationId xmlns:p14="http://schemas.microsoft.com/office/powerpoint/2010/main" val="4150083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GB" dirty="0"/>
              <a:t>The NCSC is the government agency responsible for cyber security in the UK. It was created in October 2016, to bring together various parts of government that were helping to combat cyber attacks and provide guidance to organisations under one roof.</a:t>
            </a:r>
          </a:p>
          <a:p>
            <a:pPr marL="528066" lvl="1" indent="-171450">
              <a:buFont typeface="Courier New" panose="02070309020205020404" pitchFamily="49" charset="0"/>
              <a:buChar char="o"/>
            </a:pPr>
            <a:r>
              <a:rPr lang="en-GB" dirty="0"/>
              <a:t>NCSC is a part of the intelligence agency GCHQ. </a:t>
            </a:r>
          </a:p>
          <a:p>
            <a:pPr marL="0" lvl="0" indent="0">
              <a:buFont typeface="Wingdings" panose="05000000000000000000" pitchFamily="2" charset="2"/>
              <a:buNone/>
            </a:pPr>
            <a:endParaRPr lang="en-GB" dirty="0"/>
          </a:p>
          <a:p>
            <a:pPr marL="171450" lvl="0" indent="-171450">
              <a:buFont typeface="Wingdings" panose="05000000000000000000" pitchFamily="2" charset="2"/>
              <a:buChar char="Ø"/>
            </a:pPr>
            <a:r>
              <a:rPr lang="en-GB" dirty="0"/>
              <a:t>All parties welcome feedback on the session and format to help us improve. </a:t>
            </a:r>
          </a:p>
        </p:txBody>
      </p:sp>
      <p:sp>
        <p:nvSpPr>
          <p:cNvPr id="4" name="Slide Number Placeholder 3"/>
          <p:cNvSpPr>
            <a:spLocks noGrp="1"/>
          </p:cNvSpPr>
          <p:nvPr>
            <p:ph type="sldNum" sz="quarter" idx="5"/>
          </p:nvPr>
        </p:nvSpPr>
        <p:spPr/>
        <p:txBody>
          <a:bodyPr/>
          <a:lstStyle/>
          <a:p>
            <a:fld id="{D24B3010-55EA-4FB7-81AF-A8C5EA2F8CF8}" type="slidenum">
              <a:rPr lang="en-GB" smtClean="0"/>
              <a:t>3</a:t>
            </a:fld>
            <a:endParaRPr lang="en-GB"/>
          </a:p>
        </p:txBody>
      </p:sp>
    </p:spTree>
    <p:extLst>
      <p:ext uri="{BB962C8B-B14F-4D97-AF65-F5344CB8AC3E}">
        <p14:creationId xmlns:p14="http://schemas.microsoft.com/office/powerpoint/2010/main" val="3680893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GB" dirty="0"/>
              <a:t>A cyber attack is where someone maliciously tries to: </a:t>
            </a:r>
          </a:p>
          <a:p>
            <a:pPr marL="528066" lvl="1" indent="-171450">
              <a:buFont typeface="Wingdings" panose="05000000000000000000" pitchFamily="2" charset="2"/>
              <a:buChar char="Ø"/>
            </a:pPr>
            <a:r>
              <a:rPr lang="en-GB" dirty="0"/>
              <a:t>Damage – for example by deleting a database (potentially also stealing a copy of it at the same time) </a:t>
            </a:r>
          </a:p>
          <a:p>
            <a:pPr marL="528066" lvl="1" indent="-171450">
              <a:buFont typeface="Wingdings" panose="05000000000000000000" pitchFamily="2" charset="2"/>
              <a:buChar char="Ø"/>
            </a:pPr>
            <a:r>
              <a:rPr lang="en-GB" dirty="0"/>
              <a:t>Disrupt – for example a Denial Of Service Attack, where someone uses a program to visit a website from lots of different devices at once in an effort to overload its capacity and cause it to crash. Sometimes this same result happens entirely innocently, such as during boxing day sales, you might have seen some retailers use a ‘queueing system’ to get access to their website in an attempt not to overload their own website. </a:t>
            </a:r>
          </a:p>
          <a:p>
            <a:pPr marL="528066" lvl="1" indent="-171450">
              <a:buFont typeface="Wingdings" panose="05000000000000000000" pitchFamily="2" charset="2"/>
              <a:buChar char="Ø"/>
            </a:pPr>
            <a:r>
              <a:rPr lang="en-GB" dirty="0"/>
              <a:t>Gain unauthorised access – for example by trying to guess your email password or getting you to hand it over to them by filling in a legitimate looking form. This will then give them access to your emails and any accounts where you are using the same email and password combination. </a:t>
            </a:r>
          </a:p>
          <a:p>
            <a:pPr marL="528066" lvl="1" indent="-171450">
              <a:buFont typeface="Wingdings" panose="05000000000000000000" pitchFamily="2" charset="2"/>
              <a:buChar char="Ø"/>
            </a:pPr>
            <a:endParaRPr lang="en-GB" dirty="0"/>
          </a:p>
          <a:p>
            <a:pPr marL="171450" lvl="0" indent="-171450">
              <a:buFont typeface="Wingdings" panose="05000000000000000000" pitchFamily="2" charset="2"/>
              <a:buChar char="Ø"/>
            </a:pPr>
            <a:r>
              <a:rPr lang="en-GB" dirty="0"/>
              <a:t>The second bullet point about the devices merely tries to show the different types of technology which could be ‘cyber attacked’ </a:t>
            </a:r>
          </a:p>
        </p:txBody>
      </p:sp>
      <p:sp>
        <p:nvSpPr>
          <p:cNvPr id="4" name="Slide Number Placeholder 3"/>
          <p:cNvSpPr>
            <a:spLocks noGrp="1"/>
          </p:cNvSpPr>
          <p:nvPr>
            <p:ph type="sldNum" sz="quarter" idx="5"/>
          </p:nvPr>
        </p:nvSpPr>
        <p:spPr/>
        <p:txBody>
          <a:bodyPr/>
          <a:lstStyle/>
          <a:p>
            <a:fld id="{D24B3010-55EA-4FB7-81AF-A8C5EA2F8CF8}" type="slidenum">
              <a:rPr lang="en-GB" smtClean="0"/>
              <a:t>4</a:t>
            </a:fld>
            <a:endParaRPr lang="en-GB"/>
          </a:p>
        </p:txBody>
      </p:sp>
    </p:spTree>
    <p:extLst>
      <p:ext uri="{BB962C8B-B14F-4D97-AF65-F5344CB8AC3E}">
        <p14:creationId xmlns:p14="http://schemas.microsoft.com/office/powerpoint/2010/main" val="956807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GB" sz="936" kern="1200" dirty="0">
                <a:solidFill>
                  <a:schemeClr val="tx1"/>
                </a:solidFill>
                <a:effectLst/>
                <a:latin typeface="+mn-lt"/>
                <a:ea typeface="+mn-ea"/>
                <a:cs typeface="+mn-cs"/>
              </a:rPr>
              <a:t>Cyber security is the means by which individuals and organisations reduce the risk of becoming victims of cyber attack.</a:t>
            </a:r>
          </a:p>
          <a:p>
            <a:pPr marL="0" indent="0">
              <a:buFont typeface="Wingdings" panose="05000000000000000000" pitchFamily="2" charset="2"/>
              <a:buNone/>
            </a:pPr>
            <a:endParaRPr lang="en-GB" sz="936"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936" kern="1200" dirty="0">
                <a:solidFill>
                  <a:schemeClr val="tx1"/>
                </a:solidFill>
                <a:effectLst/>
                <a:latin typeface="+mn-lt"/>
                <a:ea typeface="+mn-ea"/>
                <a:cs typeface="+mn-cs"/>
              </a:rPr>
              <a:t>Cyber security's core function is to protect the devices we all use (smartphones, laptops, tablets and computers), and the services we access - both online and at work - from theft or damage. It's also about preventing unauthorised access to the vast amounts of personal information we store on these devices, and online.</a:t>
            </a:r>
          </a:p>
          <a:p>
            <a:pPr marL="0" indent="0">
              <a:buFont typeface="Wingdings" panose="05000000000000000000" pitchFamily="2" charset="2"/>
              <a:buNone/>
            </a:pPr>
            <a:endParaRPr lang="en-GB" sz="936"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936" kern="1200" dirty="0">
                <a:solidFill>
                  <a:schemeClr val="tx1"/>
                </a:solidFill>
                <a:effectLst/>
                <a:latin typeface="+mn-lt"/>
                <a:ea typeface="+mn-ea"/>
                <a:cs typeface="+mn-cs"/>
              </a:rPr>
              <a:t>Cyber security is important because smartphones, computers and the internet are now such a fundamental part of modern life, that it's difficult to imagine how we'd function without them. From online banking and shopping, to email and social media, it's more important than ever to stake steps that can prevent cyber criminals getting hold of our accounts, data, and devices.</a:t>
            </a:r>
          </a:p>
          <a:p>
            <a:pPr marL="171450" indent="-171450">
              <a:buFont typeface="Wingdings" panose="05000000000000000000" pitchFamily="2" charset="2"/>
              <a:buChar char="Ø"/>
            </a:pPr>
            <a:endParaRPr lang="en-GB" sz="936"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936" kern="1200" dirty="0">
                <a:solidFill>
                  <a:schemeClr val="tx1"/>
                </a:solidFill>
                <a:effectLst/>
                <a:latin typeface="+mn-lt"/>
                <a:ea typeface="+mn-ea"/>
                <a:cs typeface="+mn-cs"/>
              </a:rPr>
              <a:t>***important to emphasise, that cyber security has other benefits for example helping protect information that could be destroyed through floods, fire or home/office robberies – we’ll talk more about this when we discuss backing up data***</a:t>
            </a:r>
          </a:p>
          <a:p>
            <a:endParaRPr lang="en-GB" dirty="0"/>
          </a:p>
        </p:txBody>
      </p:sp>
      <p:sp>
        <p:nvSpPr>
          <p:cNvPr id="4" name="Slide Number Placeholder 3"/>
          <p:cNvSpPr>
            <a:spLocks noGrp="1"/>
          </p:cNvSpPr>
          <p:nvPr>
            <p:ph type="sldNum" sz="quarter" idx="5"/>
          </p:nvPr>
        </p:nvSpPr>
        <p:spPr/>
        <p:txBody>
          <a:bodyPr/>
          <a:lstStyle/>
          <a:p>
            <a:fld id="{D24B3010-55EA-4FB7-81AF-A8C5EA2F8CF8}" type="slidenum">
              <a:rPr lang="en-GB" smtClean="0"/>
              <a:t>5</a:t>
            </a:fld>
            <a:endParaRPr lang="en-GB"/>
          </a:p>
        </p:txBody>
      </p:sp>
    </p:spTree>
    <p:extLst>
      <p:ext uri="{BB962C8B-B14F-4D97-AF65-F5344CB8AC3E}">
        <p14:creationId xmlns:p14="http://schemas.microsoft.com/office/powerpoint/2010/main" val="3012289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b="1" dirty="0"/>
              <a:t>The infographic on the slide is a summary of the findings from Cyber Security Breaches Survey 2019, conducted for the Department for Digital, Culture, Media and Sport  </a:t>
            </a:r>
          </a:p>
          <a:p>
            <a:pPr marL="171450" indent="-171450">
              <a:buFont typeface="Wingdings" panose="05000000000000000000" pitchFamily="2" charset="2"/>
              <a:buChar char="Ø"/>
            </a:pPr>
            <a:endParaRPr lang="en-GB" b="0" dirty="0"/>
          </a:p>
          <a:p>
            <a:pPr marL="171450" indent="-171450">
              <a:buFont typeface="Wingdings" panose="05000000000000000000" pitchFamily="2" charset="2"/>
              <a:buChar char="Ø"/>
            </a:pPr>
            <a:r>
              <a:rPr lang="en-GB" b="1" dirty="0"/>
              <a:t>The images of padlocks shows: </a:t>
            </a:r>
          </a:p>
          <a:p>
            <a:pPr marL="528066" lvl="1" indent="-171450">
              <a:buFont typeface="Courier New" panose="02070309020205020404" pitchFamily="49" charset="0"/>
              <a:buChar char="o"/>
            </a:pPr>
            <a:r>
              <a:rPr lang="en-GB" b="0" dirty="0"/>
              <a:t>19% (in 2018 =13%) of charities with an income under £100,000 identified a cyber attack or breach in the last year. Its worth cautioning that in a lot of cases, smaller organisations are not aware that someone has or is trying to attack them. This figure is therefore likely to be higher in reality. </a:t>
            </a:r>
          </a:p>
          <a:p>
            <a:pPr marL="528066" lvl="1" indent="-171450">
              <a:buFont typeface="Courier New" panose="02070309020205020404" pitchFamily="49" charset="0"/>
              <a:buChar char="o"/>
            </a:pPr>
            <a:r>
              <a:rPr lang="en-GB" b="0" dirty="0"/>
              <a:t>The figure more than increases significantly to 32% when you step up an income bracket to those charities with an annual income of £100,000 to £500,000, and as you can see reaches a staggering 52% for charities with an income over £500,000 per year. </a:t>
            </a:r>
          </a:p>
          <a:p>
            <a:pPr marL="884682" lvl="2" indent="-171450">
              <a:buFont typeface="Courier New" panose="02070309020205020404" pitchFamily="49" charset="0"/>
              <a:buChar char="o"/>
            </a:pPr>
            <a:r>
              <a:rPr lang="en-GB" b="0" dirty="0"/>
              <a:t>The figures point to larger charities having a greater awareness of cyber security and therefore being more likely to spot an attack. There is little evidence to show that larger charities are being targeted more than smaller ones – in part because so many attacks are untargeted – something we’ll touch upon later. </a:t>
            </a:r>
          </a:p>
          <a:p>
            <a:pPr marL="0" lvl="0" indent="0">
              <a:buFont typeface="Wingdings" panose="05000000000000000000" pitchFamily="2" charset="2"/>
              <a:buNone/>
            </a:pPr>
            <a:endParaRPr lang="en-GB" b="0" dirty="0"/>
          </a:p>
          <a:p>
            <a:pPr marL="171450" lvl="0" indent="-171450">
              <a:buFont typeface="Wingdings" panose="05000000000000000000" pitchFamily="2" charset="2"/>
              <a:buChar char="Ø"/>
            </a:pPr>
            <a:r>
              <a:rPr lang="en-GB" b="1" dirty="0"/>
              <a:t>The cost of dealing with an attack </a:t>
            </a:r>
          </a:p>
          <a:p>
            <a:pPr marL="528066" lvl="1" indent="-171450">
              <a:buFont typeface="Courier New" panose="02070309020205020404" pitchFamily="49" charset="0"/>
              <a:buChar char="o"/>
            </a:pPr>
            <a:r>
              <a:rPr lang="en-GB" b="0" dirty="0"/>
              <a:t>The average annual cost of cyber breaches across all charities is now £9,470 (this  has risen significantly since 2018, where for large charities it was £1,460). </a:t>
            </a:r>
          </a:p>
          <a:p>
            <a:pPr marL="884682" lvl="2" indent="-171450">
              <a:buFont typeface="Courier New" panose="02070309020205020404" pitchFamily="49" charset="0"/>
              <a:buChar char="o"/>
            </a:pPr>
            <a:r>
              <a:rPr lang="en-GB" b="0" dirty="0"/>
              <a:t>The figures are likely to be higher for larger charities due to scale, but smaller charities are likely </a:t>
            </a:r>
          </a:p>
          <a:p>
            <a:pPr marL="356616" lvl="1" indent="0">
              <a:buFont typeface="Courier New" panose="02070309020205020404" pitchFamily="49" charset="0"/>
              <a:buNone/>
            </a:pPr>
            <a:endParaRPr lang="en-GB" b="0" dirty="0"/>
          </a:p>
          <a:p>
            <a:pPr marL="171450" lvl="0" indent="-171450">
              <a:buFont typeface="Wingdings" panose="05000000000000000000" pitchFamily="2" charset="2"/>
              <a:buChar char="Ø"/>
            </a:pPr>
            <a:r>
              <a:rPr lang="en-GB" b="1" dirty="0"/>
              <a:t>What all of these figures show:</a:t>
            </a:r>
          </a:p>
          <a:p>
            <a:pPr marL="528066" lvl="1" indent="-171450">
              <a:buFont typeface="Courier New" panose="02070309020205020404" pitchFamily="49" charset="0"/>
              <a:buChar char="o"/>
            </a:pPr>
            <a:r>
              <a:rPr lang="en-GB" b="1" dirty="0"/>
              <a:t>Responsibility for Cyber Security no longer rests with a handful of techy people, its something that all levels of an organisation must take seriously and begin to look at whether your charity is doing all it can to protect its self. </a:t>
            </a:r>
          </a:p>
          <a:p>
            <a:pPr marL="528066" lvl="1" indent="-171450">
              <a:buFont typeface="Wingdings" panose="05000000000000000000" pitchFamily="2" charset="2"/>
              <a:buChar char="Ø"/>
            </a:pPr>
            <a:endParaRPr lang="en-GB" b="0" dirty="0"/>
          </a:p>
          <a:p>
            <a:endParaRPr lang="en-GB" b="1" u="none" dirty="0"/>
          </a:p>
          <a:p>
            <a:pPr marL="0" marR="0" lvl="0" indent="0" algn="l" defTabSz="713232" rtl="0" eaLnBrk="1" fontAlgn="auto" latinLnBrk="0" hangingPunct="1">
              <a:lnSpc>
                <a:spcPct val="100000"/>
              </a:lnSpc>
              <a:spcBef>
                <a:spcPts val="0"/>
              </a:spcBef>
              <a:spcAft>
                <a:spcPts val="0"/>
              </a:spcAft>
              <a:buClrTx/>
              <a:buSzTx/>
              <a:buFontTx/>
              <a:buNone/>
              <a:tabLst/>
              <a:defRPr/>
            </a:pPr>
            <a:r>
              <a:rPr lang="en-GB" u="none" dirty="0">
                <a:hlinkClick r:id="rId3"/>
              </a:rPr>
              <a:t>Source: https://assets.publishing.service.gov.uk/government/uploads/system/uploads/attachment_data/file/813599/Cyber_Security_Breaches_Survey_2019_-_Main_Report.pdf</a:t>
            </a:r>
            <a:endParaRPr lang="en-GB" b="0" u="none" dirty="0"/>
          </a:p>
        </p:txBody>
      </p:sp>
      <p:sp>
        <p:nvSpPr>
          <p:cNvPr id="4" name="Slide Number Placeholder 3"/>
          <p:cNvSpPr>
            <a:spLocks noGrp="1"/>
          </p:cNvSpPr>
          <p:nvPr>
            <p:ph type="sldNum" sz="quarter" idx="5"/>
          </p:nvPr>
        </p:nvSpPr>
        <p:spPr/>
        <p:txBody>
          <a:bodyPr/>
          <a:lstStyle/>
          <a:p>
            <a:fld id="{D24B3010-55EA-4FB7-81AF-A8C5EA2F8CF8}" type="slidenum">
              <a:rPr lang="en-GB" smtClean="0"/>
              <a:t>6</a:t>
            </a:fld>
            <a:endParaRPr lang="en-GB"/>
          </a:p>
        </p:txBody>
      </p:sp>
    </p:spTree>
    <p:extLst>
      <p:ext uri="{BB962C8B-B14F-4D97-AF65-F5344CB8AC3E}">
        <p14:creationId xmlns:p14="http://schemas.microsoft.com/office/powerpoint/2010/main" val="1553649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Charities hold funds, personal, financial and commercial data </a:t>
            </a:r>
          </a:p>
          <a:p>
            <a:pPr marL="642366" lvl="1" indent="-285750">
              <a:lnSpc>
                <a:spcPct val="150000"/>
              </a:lnSpc>
              <a:buFont typeface="Courier New" panose="02070309020205020404" pitchFamily="49" charset="0"/>
              <a:buChar char="o"/>
            </a:pPr>
            <a:r>
              <a:rPr lang="en-GB" b="0" dirty="0">
                <a:solidFill>
                  <a:srgbClr val="002060"/>
                </a:solidFill>
              </a:rPr>
              <a:t>Funds and data have a financial value to a cyber criminal, whether to use to try and attack another person or to sell on to other criminal entities.</a:t>
            </a:r>
          </a:p>
          <a:p>
            <a:pPr marL="642366" lvl="1" indent="-285750">
              <a:lnSpc>
                <a:spcPct val="150000"/>
              </a:lnSpc>
              <a:buFont typeface="Courier New" panose="02070309020205020404" pitchFamily="49" charset="0"/>
              <a:buChar char="o"/>
            </a:pPr>
            <a:r>
              <a:rPr lang="en-GB" b="0" dirty="0">
                <a:solidFill>
                  <a:srgbClr val="002060"/>
                </a:solidFill>
              </a:rPr>
              <a:t>In holding funds and data, often with low levels of security protecting it; charities become an easy target to cyber criminals and attackers. </a:t>
            </a:r>
          </a:p>
          <a:p>
            <a:pPr marL="642366" lvl="1" indent="-285750">
              <a:lnSpc>
                <a:spcPct val="150000"/>
              </a:lnSpc>
              <a:buFont typeface="Courier New" panose="02070309020205020404" pitchFamily="49" charset="0"/>
              <a:buChar char="o"/>
            </a:pPr>
            <a:r>
              <a:rPr lang="en-GB" b="0" dirty="0">
                <a:solidFill>
                  <a:srgbClr val="002060"/>
                </a:solidFill>
              </a:rPr>
              <a:t>While most small charities will not hold a lot of funds, cyber attackers approach most things with a cost vs benefit analysis. If they can get a quick win, and get say £1,000 from a poorly protected organisation its probably still worth their while. If you put in place the simple, sensible controls we talk about later then it will add a layer of protection that could be the difference between you being an attractive target or one that’s too time/cost consuming to be worthwhile to criminals. </a:t>
            </a:r>
          </a:p>
          <a:p>
            <a:pPr marL="285750"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Potentially a route into a ‘bigger fish’ such as a local authority or corporation </a:t>
            </a:r>
          </a:p>
          <a:p>
            <a:pPr marL="642366" lvl="1" indent="-285750">
              <a:lnSpc>
                <a:spcPct val="150000"/>
              </a:lnSpc>
              <a:buFont typeface="Courier New" panose="02070309020205020404" pitchFamily="49" charset="0"/>
              <a:buChar char="o"/>
            </a:pPr>
            <a:r>
              <a:rPr lang="en-GB" b="0" dirty="0">
                <a:solidFill>
                  <a:srgbClr val="002060"/>
                </a:solidFill>
              </a:rPr>
              <a:t>Many charities, through commissioned services, or grants from local authorities, are now fulfilling roles which were previously done by government, local authorities or larger companies. It is likely that to carry out these roles, the charity will need to share systems with the ‘bigger fish’ and a cyber attacker could use the charity as a route in; causing significant damage along the way. </a:t>
            </a:r>
          </a:p>
          <a:p>
            <a:pPr marL="642366" lvl="1" indent="-285750">
              <a:lnSpc>
                <a:spcPct val="150000"/>
              </a:lnSpc>
              <a:buFont typeface="Courier New" panose="02070309020205020404" pitchFamily="49" charset="0"/>
              <a:buChar char="o"/>
            </a:pPr>
            <a:r>
              <a:rPr lang="en-GB" b="0" dirty="0">
                <a:solidFill>
                  <a:srgbClr val="002060"/>
                </a:solidFill>
              </a:rPr>
              <a:t>It’s worth noting that a lot of commissioners are now putting in place minimum cyber security standards. This guidance is not a certification but will help you begin that journey. More information on the Government’s Cyber Essentials standard can be found at www.cyberessentials.ncsc.gov.uk/ </a:t>
            </a:r>
          </a:p>
          <a:p>
            <a:pPr marL="642366" lvl="1"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Very low levels of awareness, particularly amongst smaller charities </a:t>
            </a:r>
          </a:p>
          <a:p>
            <a:pPr marL="642366" lvl="1" indent="-285750">
              <a:lnSpc>
                <a:spcPct val="150000"/>
              </a:lnSpc>
              <a:buFont typeface="Courier New" panose="02070309020205020404" pitchFamily="49" charset="0"/>
              <a:buChar char="o"/>
            </a:pPr>
            <a:r>
              <a:rPr lang="en-GB" b="0" dirty="0">
                <a:solidFill>
                  <a:srgbClr val="002060"/>
                </a:solidFill>
              </a:rPr>
              <a:t>The NCSC’s assessment conducted in late 2017 found that there were low levels of awareness, particularly amongst smaller charities who do not perceive themselves as a target; or even holding anything of value to an attacker. The NCSC judges that charities are falling victim to a wide range of cyber attacks. </a:t>
            </a:r>
          </a:p>
          <a:p>
            <a:pPr marL="642366" lvl="1"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Culture of trust </a:t>
            </a:r>
          </a:p>
          <a:p>
            <a:pPr marL="642366" lvl="1" indent="-285750">
              <a:lnSpc>
                <a:spcPct val="150000"/>
              </a:lnSpc>
              <a:buFont typeface="Courier New" panose="02070309020205020404" pitchFamily="49" charset="0"/>
              <a:buChar char="o"/>
            </a:pPr>
            <a:r>
              <a:rPr lang="en-GB" b="0" dirty="0">
                <a:solidFill>
                  <a:srgbClr val="002060"/>
                </a:solidFill>
              </a:rPr>
              <a:t>To be able to achieve their goals, charities have to be open, transparent and trusting of beneficiaries and the public. For example, its not uncommon for someone to call or email a charity and offer to give them money, no strings attached. This would never happen in a business, because everything is a commodity; which means that charities, by their very nature are potentially open to having their trust exploited by criminals. </a:t>
            </a:r>
          </a:p>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8</a:t>
            </a:fld>
            <a:endParaRPr lang="en-GB"/>
          </a:p>
        </p:txBody>
      </p:sp>
    </p:spTree>
    <p:extLst>
      <p:ext uri="{BB962C8B-B14F-4D97-AF65-F5344CB8AC3E}">
        <p14:creationId xmlns:p14="http://schemas.microsoft.com/office/powerpoint/2010/main" val="1042964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The myth of cyber criminals: </a:t>
            </a:r>
          </a:p>
          <a:p>
            <a:pPr marL="642366" lvl="1" indent="-285750">
              <a:lnSpc>
                <a:spcPct val="150000"/>
              </a:lnSpc>
              <a:buFont typeface="Courier New" panose="02070309020205020404" pitchFamily="49" charset="0"/>
              <a:buChar char="o"/>
            </a:pPr>
            <a:r>
              <a:rPr lang="en-GB" b="0" dirty="0">
                <a:solidFill>
                  <a:srgbClr val="002060"/>
                </a:solidFill>
              </a:rPr>
              <a:t>Thanks to Hollywood – we have a perception of a cyber criminal and it broadly follows this format: </a:t>
            </a:r>
          </a:p>
          <a:p>
            <a:pPr marL="642366" lvl="1" indent="-285750">
              <a:lnSpc>
                <a:spcPct val="150000"/>
              </a:lnSpc>
              <a:buFont typeface="Courier New" panose="02070309020205020404" pitchFamily="49" charset="0"/>
              <a:buChar char="o"/>
            </a:pPr>
            <a:r>
              <a:rPr lang="en-GB" b="0" dirty="0">
                <a:solidFill>
                  <a:srgbClr val="002060"/>
                </a:solidFill>
              </a:rPr>
              <a:t>A cyber attacker: He, always a he,  is very young – late teens or early twenties. He hacked into his first nuclear missile facility at the age of just five. At the age of twelve he started on bank heists. He bought his first hoodie with the proceeds and his face has not been seen since. He works alternately for the Russian, Chinese, Iranian and North Korean Governments, and spends his free time in his bedroom in darkness with green letters and numbers for wallpaper. He is very clever with computers. In fact, he is so clever he cannot be defeated.</a:t>
            </a:r>
          </a:p>
          <a:p>
            <a:pPr marL="642366" lvl="1" indent="-285750">
              <a:lnSpc>
                <a:spcPct val="150000"/>
              </a:lnSpc>
              <a:buFont typeface="Courier New" panose="02070309020205020404" pitchFamily="49" charset="0"/>
              <a:buChar char="o"/>
            </a:pPr>
            <a:r>
              <a:rPr lang="en-GB" b="0" dirty="0">
                <a:solidFill>
                  <a:srgbClr val="002060"/>
                </a:solidFill>
              </a:rPr>
              <a:t>Thankfully, for the sake of the world this is a myth – certainly so far as the type of person your going to be protecting your charity from…</a:t>
            </a:r>
          </a:p>
          <a:p>
            <a:pPr marL="642366" lvl="1" indent="-285750">
              <a:lnSpc>
                <a:spcPct val="150000"/>
              </a:lnSpc>
              <a:buFont typeface="Courier New" panose="02070309020205020404" pitchFamily="49" charset="0"/>
              <a:buChar char="o"/>
            </a:pPr>
            <a:endParaRPr lang="en-GB" b="0" dirty="0">
              <a:solidFill>
                <a:srgbClr val="002060"/>
              </a:solidFill>
            </a:endParaRPr>
          </a:p>
          <a:p>
            <a:pPr marL="642366" lvl="1" indent="-285750">
              <a:lnSpc>
                <a:spcPct val="150000"/>
              </a:lnSpc>
              <a:buFont typeface="Courier New" panose="02070309020205020404" pitchFamily="49" charset="0"/>
              <a:buChar char="o"/>
            </a:pPr>
            <a:r>
              <a:rPr lang="en-GB" b="0" dirty="0">
                <a:solidFill>
                  <a:srgbClr val="002060"/>
                </a:solidFill>
              </a:rPr>
              <a:t>By way of a real life example of how easy cyber crime has become (not a charity specific one). Carl was working in a warehouse, earning not much more than minimum wage, when a friend showed him where he could buy lists of email addresses and associated passwords. These had been stolen from various data breaches and were now being sold on for other cyber criminals to use. Carl did not have a fancy IT degree, in fact by his own admission he had never been ‘taught IT’, but nevertheless he began buying these lists off the internet, and entering the email address and password combinations into loyalty card websites. Most weren’t successful, but when they were he would then convert the victims loyalty points into vouchers and then sell on the vouchers for slightly less than face value on legitimate auction websites. After a while he bought a piece of software that would automate a lot of the entering of email address and password combinations. In the year or so before Carl was arrested for fraud, he made in the region of £150,000 from this simple scam. Carl was not the technical wizard that Hollywood portrays, instead he simply exploited one of the most common things humans do…reuse the same password on lots of websites because its easy. </a:t>
            </a:r>
          </a:p>
          <a:p>
            <a:pPr marL="285750"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Cyber criminals</a:t>
            </a:r>
          </a:p>
          <a:p>
            <a:pPr marL="642366" lvl="1" indent="-285750">
              <a:lnSpc>
                <a:spcPct val="150000"/>
              </a:lnSpc>
              <a:buFont typeface="Courier New" panose="02070309020205020404" pitchFamily="49" charset="0"/>
              <a:buChar char="o"/>
            </a:pPr>
            <a:r>
              <a:rPr lang="en-GB" b="0" dirty="0">
                <a:solidFill>
                  <a:srgbClr val="002060"/>
                </a:solidFill>
              </a:rPr>
              <a:t>They are motivated by money, which means if it is going to cost them more in time and effort to steal your funds or data they are unlikely to bother. Consider the analogy with a traditional burglar; if you have a five lever mortice lock on your door, all the windows are locked, you have an obvious alarm and perhaps a dog; it is unlikely your average burglar is going to bother…its not worth the risk. If you take a similar approach to cyber security, a large proportion of cyber attackers wont bother with you. </a:t>
            </a:r>
          </a:p>
          <a:p>
            <a:pPr marL="642366" lvl="1"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Indirect attacks</a:t>
            </a:r>
          </a:p>
          <a:p>
            <a:pPr marL="642366" lvl="1" indent="-285750">
              <a:lnSpc>
                <a:spcPct val="150000"/>
              </a:lnSpc>
              <a:buFont typeface="Courier New" panose="02070309020205020404" pitchFamily="49" charset="0"/>
              <a:buChar char="o"/>
            </a:pPr>
            <a:r>
              <a:rPr lang="en-GB" b="0" dirty="0">
                <a:solidFill>
                  <a:srgbClr val="002060"/>
                </a:solidFill>
              </a:rPr>
              <a:t>Threats may not come from direct attacks on charities. It is common for charities, particularly smaller ones to outsource a large proportion of the IT and data to third parties. Cyber criminals and other groups may be able to gain access to a charity’s networks and/or information through these companies. </a:t>
            </a:r>
          </a:p>
          <a:p>
            <a:pPr marL="642366" lvl="1" indent="-285750">
              <a:lnSpc>
                <a:spcPct val="150000"/>
              </a:lnSpc>
              <a:buFont typeface="Courier New" panose="02070309020205020404" pitchFamily="49" charset="0"/>
              <a:buChar char="o"/>
            </a:pPr>
            <a:r>
              <a:rPr lang="en-GB" b="0" dirty="0">
                <a:solidFill>
                  <a:srgbClr val="002060"/>
                </a:solidFill>
              </a:rPr>
              <a:t>Charities, in a lot of sectors are stepping in to deliver commissioned services for local authorities and central government. In carrying out these contracts there is often a need to share systems and data with those larger organisations. It is possible, that in doing so they may be seen by cyber criminals as an easy route to get to the ‘bigger fish’. The NCSC is working on new guidance for suppliers to help make sure they are being diligent not to become a victim of a supply chain cyber attack. </a:t>
            </a:r>
          </a:p>
          <a:p>
            <a:pPr marL="642366" lvl="1"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Insiders </a:t>
            </a:r>
          </a:p>
          <a:p>
            <a:pPr marL="642366" lvl="1" indent="-285750">
              <a:lnSpc>
                <a:spcPct val="150000"/>
              </a:lnSpc>
              <a:buFont typeface="Courier New" panose="02070309020205020404" pitchFamily="49" charset="0"/>
              <a:buChar char="o"/>
            </a:pPr>
            <a:r>
              <a:rPr lang="en-GB" b="0" dirty="0">
                <a:solidFill>
                  <a:srgbClr val="002060"/>
                </a:solidFill>
              </a:rPr>
              <a:t>We have to trust staff, trustees and volunteers to use the charity’s IT systems and software safely and legitimately, however this trust has risks attached. Disgruntled users could pass on credentials to attacks, introduce malicious software to the system or steal data from the organisation. </a:t>
            </a:r>
          </a:p>
          <a:p>
            <a:pPr marL="642366" lvl="1" indent="-285750">
              <a:lnSpc>
                <a:spcPct val="150000"/>
              </a:lnSpc>
              <a:buFont typeface="Courier New" panose="02070309020205020404" pitchFamily="49" charset="0"/>
              <a:buChar char="o"/>
            </a:pPr>
            <a:r>
              <a:rPr lang="en-GB" b="0" dirty="0">
                <a:solidFill>
                  <a:srgbClr val="002060"/>
                </a:solidFill>
              </a:rPr>
              <a:t>More commonly though, an insider attack is not intentional. Many users may download a seemingly legitimate piece of software as part of their day to day work which contains a virus or malicious software or they may be using a weak password which is easily guessed by an attacker. Inadvertent insiders should not be blamed, but instead helping your staff to become more security conscious will help make sure they don’t become the weak link in the chain. </a:t>
            </a:r>
          </a:p>
          <a:p>
            <a:pPr marL="285750" lvl="0" indent="-285750">
              <a:lnSpc>
                <a:spcPct val="150000"/>
              </a:lnSpc>
              <a:buFont typeface="Courier New" panose="02070309020205020404" pitchFamily="49" charset="0"/>
              <a:buChar char="o"/>
            </a:pPr>
            <a:endParaRPr lang="en-GB" b="1" dirty="0">
              <a:solidFill>
                <a:srgbClr val="002060"/>
              </a:solidFill>
            </a:endParaRPr>
          </a:p>
          <a:p>
            <a:pPr marL="285750" lvl="0" indent="-285750">
              <a:lnSpc>
                <a:spcPct val="150000"/>
              </a:lnSpc>
              <a:buFont typeface="Wingdings" panose="05000000000000000000" pitchFamily="2" charset="2"/>
              <a:buChar char="Ø"/>
            </a:pPr>
            <a:r>
              <a:rPr lang="en-GB" b="1" dirty="0">
                <a:solidFill>
                  <a:srgbClr val="002060"/>
                </a:solidFill>
              </a:rPr>
              <a:t>Others but less likely for most charities (up to the speaker whether to talk through these examples) </a:t>
            </a:r>
          </a:p>
          <a:p>
            <a:pPr marL="642366" lvl="1" indent="-285750">
              <a:lnSpc>
                <a:spcPct val="150000"/>
              </a:lnSpc>
              <a:buFont typeface="Courier New" panose="02070309020205020404" pitchFamily="49" charset="0"/>
              <a:buChar char="o"/>
            </a:pPr>
            <a:r>
              <a:rPr lang="en-GB" b="0" dirty="0">
                <a:solidFill>
                  <a:srgbClr val="002060"/>
                </a:solidFill>
              </a:rPr>
              <a:t>Hacktivists are hackers who are motivate by a specific cause for example to advance a political or personal agenda. In 2012 a hacktivist gained access to the website of a UK pregnancy advice organisation, defaced it and stole the personal information of 10,000 service users. </a:t>
            </a:r>
          </a:p>
          <a:p>
            <a:pPr marL="642366" lvl="1" indent="-285750">
              <a:lnSpc>
                <a:spcPct val="150000"/>
              </a:lnSpc>
              <a:buFont typeface="Courier New" panose="02070309020205020404" pitchFamily="49" charset="0"/>
              <a:buChar char="o"/>
            </a:pPr>
            <a:r>
              <a:rPr lang="en-GB" b="0" dirty="0">
                <a:solidFill>
                  <a:srgbClr val="002060"/>
                </a:solidFill>
              </a:rPr>
              <a:t>Terrorist organisations have been known to deface the websites of charity’s who are working against their aims as a terrorist group. </a:t>
            </a:r>
          </a:p>
          <a:p>
            <a:pPr marL="642366" lvl="1" indent="-285750">
              <a:lnSpc>
                <a:spcPct val="150000"/>
              </a:lnSpc>
              <a:buFont typeface="Courier New" panose="02070309020205020404" pitchFamily="49" charset="0"/>
              <a:buChar char="o"/>
            </a:pPr>
            <a:r>
              <a:rPr lang="en-GB" b="0" dirty="0">
                <a:solidFill>
                  <a:srgbClr val="002060"/>
                </a:solidFill>
              </a:rPr>
              <a:t>Nation State attacks on charities are very rare, however the </a:t>
            </a:r>
            <a:r>
              <a:rPr lang="en-GB" b="0" dirty="0" err="1">
                <a:solidFill>
                  <a:srgbClr val="002060"/>
                </a:solidFill>
              </a:rPr>
              <a:t>Wannacry</a:t>
            </a:r>
            <a:r>
              <a:rPr lang="en-GB" b="0" dirty="0">
                <a:solidFill>
                  <a:srgbClr val="002060"/>
                </a:solidFill>
              </a:rPr>
              <a:t> Attack in May 2017 which affected hundreds of thousands of businesses, charities and notably the NHS has been widely attributed to North Korea. </a:t>
            </a:r>
          </a:p>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9</a:t>
            </a:fld>
            <a:endParaRPr lang="en-GB"/>
          </a:p>
        </p:txBody>
      </p:sp>
    </p:spTree>
    <p:extLst>
      <p:ext uri="{BB962C8B-B14F-4D97-AF65-F5344CB8AC3E}">
        <p14:creationId xmlns:p14="http://schemas.microsoft.com/office/powerpoint/2010/main" val="2433472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YouTube link if the embedded video doesn’t work: https://youtu.be/lc7scxvKQOo </a:t>
            </a:r>
          </a:p>
          <a:p>
            <a:endParaRPr lang="en-GB" dirty="0"/>
          </a:p>
          <a:p>
            <a:r>
              <a:rPr lang="en-GB" b="1" dirty="0"/>
              <a:t>SAFETY WARNING – </a:t>
            </a:r>
            <a:r>
              <a:rPr lang="en-GB" b="0" dirty="0"/>
              <a:t>This video includes an expletive in it. Unfortunately no alternative is available that exemplifies the ease of the attack so well. It’s therefore up to individual CVS’ whether they choose to use the video. </a:t>
            </a:r>
            <a:endParaRPr lang="en-GB" b="1" dirty="0"/>
          </a:p>
        </p:txBody>
      </p:sp>
      <p:sp>
        <p:nvSpPr>
          <p:cNvPr id="4" name="Slide Number Placeholder 3"/>
          <p:cNvSpPr>
            <a:spLocks noGrp="1"/>
          </p:cNvSpPr>
          <p:nvPr>
            <p:ph type="sldNum" sz="quarter" idx="10"/>
          </p:nvPr>
        </p:nvSpPr>
        <p:spPr/>
        <p:txBody>
          <a:bodyPr/>
          <a:lstStyle/>
          <a:p>
            <a:fld id="{D24B3010-55EA-4FB7-81AF-A8C5EA2F8CF8}" type="slidenum">
              <a:rPr lang="en-GB" smtClean="0"/>
              <a:t>10</a:t>
            </a:fld>
            <a:endParaRPr lang="en-GB"/>
          </a:p>
        </p:txBody>
      </p:sp>
    </p:spTree>
    <p:extLst>
      <p:ext uri="{BB962C8B-B14F-4D97-AF65-F5344CB8AC3E}">
        <p14:creationId xmlns:p14="http://schemas.microsoft.com/office/powerpoint/2010/main" val="2571860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Ransomware and extortion </a:t>
            </a:r>
          </a:p>
          <a:p>
            <a:pPr marL="642366" lvl="1" indent="-285750">
              <a:lnSpc>
                <a:spcPct val="150000"/>
              </a:lnSpc>
              <a:buFont typeface="Courier New" panose="02070309020205020404" pitchFamily="49" charset="0"/>
              <a:buChar char="o"/>
            </a:pPr>
            <a:r>
              <a:rPr lang="en-GB" b="0" dirty="0">
                <a:solidFill>
                  <a:srgbClr val="002060"/>
                </a:solidFill>
              </a:rPr>
              <a:t>Ransomware is where a cyber attacker gains access to an organisations systems or website, locks it down so you cant access it and then offers to unlock it in exchange for payment of a ransom. Charities may be targeted directly, be inadvertently affected by an attack aimed elsewhere, or by mass indiscriminate campaigns seeking to exploit as many victims as possible. Attackers may not only steal or deny access to data; they may delete or change it.</a:t>
            </a:r>
          </a:p>
          <a:p>
            <a:pPr marL="642366" lvl="1" indent="-285750">
              <a:lnSpc>
                <a:spcPct val="150000"/>
              </a:lnSpc>
              <a:buFont typeface="Courier New" panose="02070309020205020404" pitchFamily="49" charset="0"/>
              <a:buChar char="o"/>
            </a:pPr>
            <a:r>
              <a:rPr lang="en-GB" b="0" dirty="0">
                <a:solidFill>
                  <a:srgbClr val="002060"/>
                </a:solidFill>
              </a:rPr>
              <a:t>Extortion is where a cyber attacker steals data or commercial information and threatens to release it publicly or sell it if you don’t pay them a fee. Charities involved in the protection of vulnerable individuals or holding sensitive medical data could be particularly susceptible to this form of extortion.</a:t>
            </a:r>
          </a:p>
          <a:p>
            <a:pPr marL="285750"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Malware and Spyware </a:t>
            </a:r>
          </a:p>
          <a:p>
            <a:pPr marL="642366" lvl="1" indent="-285750">
              <a:lnSpc>
                <a:spcPct val="150000"/>
              </a:lnSpc>
              <a:buFont typeface="Courier New" panose="02070309020205020404" pitchFamily="49" charset="0"/>
              <a:buChar char="o"/>
            </a:pPr>
            <a:r>
              <a:rPr lang="en-GB" b="0" dirty="0">
                <a:solidFill>
                  <a:srgbClr val="002060"/>
                </a:solidFill>
              </a:rPr>
              <a:t>Malware simply means malicious software. Attackers often try to get malware and spyware onto an organisations systems and devices to steal data or look for other more valuable leads for to use in future criminal acts. There are many ways to get malware onto your system or devices but common ones are by clicking on links on phishing emails or by visiting unsecure websites. </a:t>
            </a:r>
          </a:p>
          <a:p>
            <a:pPr marL="285750" lvl="0" indent="-285750">
              <a:lnSpc>
                <a:spcPct val="150000"/>
              </a:lnSpc>
              <a:buFont typeface="Wingdings" panose="05000000000000000000" pitchFamily="2" charset="2"/>
              <a:buChar char="Ø"/>
            </a:pPr>
            <a:endParaRPr lang="en-GB" b="1" dirty="0">
              <a:solidFill>
                <a:srgbClr val="002060"/>
              </a:solidFill>
            </a:endParaRPr>
          </a:p>
          <a:p>
            <a:pPr marL="285750" lvl="0" indent="-285750">
              <a:lnSpc>
                <a:spcPct val="150000"/>
              </a:lnSpc>
              <a:buFont typeface="Wingdings" panose="05000000000000000000" pitchFamily="2" charset="2"/>
              <a:buChar char="Ø"/>
            </a:pPr>
            <a:r>
              <a:rPr lang="en-GB" b="1" dirty="0">
                <a:solidFill>
                  <a:srgbClr val="002060"/>
                </a:solidFill>
              </a:rPr>
              <a:t>Business email attacks (phishing) </a:t>
            </a:r>
          </a:p>
          <a:p>
            <a:pPr marL="642366" lvl="1" indent="-285750">
              <a:lnSpc>
                <a:spcPct val="150000"/>
              </a:lnSpc>
              <a:buFont typeface="Courier New" panose="02070309020205020404" pitchFamily="49" charset="0"/>
              <a:buChar char="o"/>
            </a:pPr>
            <a:r>
              <a:rPr lang="en-GB" b="0" dirty="0">
                <a:solidFill>
                  <a:srgbClr val="002060"/>
                </a:solidFill>
              </a:rPr>
              <a:t>There are many ways that criminals can use email to launch cyber attacks. The most common ones are: </a:t>
            </a:r>
          </a:p>
          <a:p>
            <a:pPr marL="998982" lvl="2" indent="-285750">
              <a:lnSpc>
                <a:spcPct val="150000"/>
              </a:lnSpc>
              <a:buFont typeface="Courier New" panose="02070309020205020404" pitchFamily="49" charset="0"/>
              <a:buChar char="o"/>
            </a:pPr>
            <a:r>
              <a:rPr lang="en-GB" b="0" dirty="0">
                <a:solidFill>
                  <a:srgbClr val="002060"/>
                </a:solidFill>
              </a:rPr>
              <a:t>Tricking staff, trustees or volunteers into clicking on a link or attachment that seems genuine but in reality contains malicious software or sends you to a fake website. </a:t>
            </a:r>
          </a:p>
          <a:p>
            <a:pPr marL="998982" lvl="2" indent="-285750">
              <a:lnSpc>
                <a:spcPct val="150000"/>
              </a:lnSpc>
              <a:buFont typeface="Courier New" panose="02070309020205020404" pitchFamily="49" charset="0"/>
              <a:buChar char="o"/>
            </a:pPr>
            <a:r>
              <a:rPr lang="en-GB" b="0" dirty="0">
                <a:solidFill>
                  <a:srgbClr val="002060"/>
                </a:solidFill>
              </a:rPr>
              <a:t>tricking employees with financial authority into transferring money to criminals is increasing. A UK charity lost £13,000 after the email of its CEO was hacked and a fraudulent message sent to the charity’s financial manager with instructions to release the funds.</a:t>
            </a:r>
          </a:p>
          <a:p>
            <a:pPr marL="998982" lvl="2" indent="-285750">
              <a:lnSpc>
                <a:spcPct val="150000"/>
              </a:lnSpc>
              <a:buFont typeface="Courier New" panose="02070309020205020404" pitchFamily="49" charset="0"/>
              <a:buChar char="o"/>
            </a:pPr>
            <a:r>
              <a:rPr lang="en-GB" b="0" dirty="0">
                <a:solidFill>
                  <a:srgbClr val="002060"/>
                </a:solidFill>
              </a:rPr>
              <a:t>Gaining access to a staff member/volunteer work email address to send emails purporting to be from the organisation to build trust with a third party. This could be hugely damaging to your charity’s reputation if it led to losses by a third party or supplier of yours. </a:t>
            </a:r>
          </a:p>
          <a:p>
            <a:pPr marL="998982" lvl="2" indent="-285750">
              <a:lnSpc>
                <a:spcPct val="150000"/>
              </a:lnSpc>
              <a:buFont typeface="Courier New" panose="02070309020205020404" pitchFamily="49" charset="0"/>
              <a:buChar char="o"/>
            </a:pPr>
            <a:r>
              <a:rPr lang="en-GB" b="0" i="1" dirty="0">
                <a:solidFill>
                  <a:srgbClr val="002060"/>
                </a:solidFill>
              </a:rPr>
              <a:t>It’s worth noting the effect that this might have on staff’s mental health if they were tricked into handing money over to criminals in this way. More info is available in the ‘avoiding phishing’ section later on. </a:t>
            </a:r>
          </a:p>
          <a:p>
            <a:pPr marL="285750"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Fake organisations and websites </a:t>
            </a:r>
          </a:p>
          <a:p>
            <a:pPr marL="642366" lvl="1" indent="-285750">
              <a:lnSpc>
                <a:spcPct val="150000"/>
              </a:lnSpc>
              <a:buFont typeface="Courier New" panose="02070309020205020404" pitchFamily="49" charset="0"/>
              <a:buChar char="o"/>
            </a:pPr>
            <a:r>
              <a:rPr lang="en-GB" b="0" dirty="0">
                <a:solidFill>
                  <a:srgbClr val="002060"/>
                </a:solidFill>
              </a:rPr>
              <a:t>Criminals exploit the credibility and appeal of charities to trick donors into giving money to what appears to be a legitimate charity. This is often achieved through the creation of fake organisations and accompanying websites. </a:t>
            </a:r>
          </a:p>
          <a:p>
            <a:pPr marL="642366" lvl="1" indent="-285750">
              <a:lnSpc>
                <a:spcPct val="150000"/>
              </a:lnSpc>
              <a:buFont typeface="Courier New" panose="02070309020205020404" pitchFamily="49" charset="0"/>
              <a:buChar char="o"/>
            </a:pPr>
            <a:r>
              <a:rPr lang="en-GB" b="0" dirty="0">
                <a:solidFill>
                  <a:srgbClr val="002060"/>
                </a:solidFill>
              </a:rPr>
              <a:t>Criminals react quickly to exploit disasters and global events to steal donations. Although not directly targeting charities by cyber means, this activity has potential financial and reputational ramifications for genuine charities. </a:t>
            </a:r>
          </a:p>
          <a:p>
            <a:pPr marL="642366" lvl="1" indent="-285750">
              <a:lnSpc>
                <a:spcPct val="150000"/>
              </a:lnSpc>
              <a:buFont typeface="Courier New" panose="02070309020205020404" pitchFamily="49" charset="0"/>
              <a:buChar char="o"/>
            </a:pPr>
            <a:endParaRPr lang="en-GB" b="0" dirty="0">
              <a:solidFill>
                <a:srgbClr val="002060"/>
              </a:solidFill>
            </a:endParaRPr>
          </a:p>
          <a:p>
            <a:pPr marL="642366" lvl="1" indent="-285750">
              <a:lnSpc>
                <a:spcPct val="150000"/>
              </a:lnSpc>
              <a:buFont typeface="Courier New" panose="02070309020205020404" pitchFamily="49" charset="0"/>
              <a:buChar char="o"/>
            </a:pPr>
            <a:endParaRPr lang="en-GB" b="0" dirty="0">
              <a:solidFill>
                <a:srgbClr val="002060"/>
              </a:solidFill>
            </a:endParaRPr>
          </a:p>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11</a:t>
            </a:fld>
            <a:endParaRPr lang="en-GB"/>
          </a:p>
        </p:txBody>
      </p:sp>
    </p:spTree>
    <p:extLst>
      <p:ext uri="{BB962C8B-B14F-4D97-AF65-F5344CB8AC3E}">
        <p14:creationId xmlns:p14="http://schemas.microsoft.com/office/powerpoint/2010/main" val="1440646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Utilise the “attacking and defending your charity” facilitator notes</a:t>
            </a:r>
          </a:p>
        </p:txBody>
      </p:sp>
      <p:sp>
        <p:nvSpPr>
          <p:cNvPr id="4" name="Slide Number Placeholder 3"/>
          <p:cNvSpPr>
            <a:spLocks noGrp="1"/>
          </p:cNvSpPr>
          <p:nvPr>
            <p:ph type="sldNum" sz="quarter" idx="10"/>
          </p:nvPr>
        </p:nvSpPr>
        <p:spPr/>
        <p:txBody>
          <a:bodyPr/>
          <a:lstStyle/>
          <a:p>
            <a:fld id="{D24B3010-55EA-4FB7-81AF-A8C5EA2F8CF8}" type="slidenum">
              <a:rPr lang="en-GB" smtClean="0"/>
              <a:t>12</a:t>
            </a:fld>
            <a:endParaRPr lang="en-GB"/>
          </a:p>
        </p:txBody>
      </p:sp>
    </p:spTree>
    <p:extLst>
      <p:ext uri="{BB962C8B-B14F-4D97-AF65-F5344CB8AC3E}">
        <p14:creationId xmlns:p14="http://schemas.microsoft.com/office/powerpoint/2010/main" val="3743172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GB" dirty="0"/>
              <a:t>In March 2018, The National Cyber Security Centre along with partners from across the sector launched </a:t>
            </a:r>
            <a:r>
              <a:rPr lang="en-GB" i="1" dirty="0"/>
              <a:t>Cyber Security: Small Charity Guide </a:t>
            </a:r>
            <a:r>
              <a:rPr lang="en-GB" i="0" dirty="0"/>
              <a:t>to help charities take simple steps to protect their charity. The next 5 slides take you through this guidance. </a:t>
            </a:r>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14</a:t>
            </a:fld>
            <a:endParaRPr lang="en-GB"/>
          </a:p>
        </p:txBody>
      </p:sp>
    </p:spTree>
    <p:extLst>
      <p:ext uri="{BB962C8B-B14F-4D97-AF65-F5344CB8AC3E}">
        <p14:creationId xmlns:p14="http://schemas.microsoft.com/office/powerpoint/2010/main" val="1758229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GB" sz="936" b="0" i="0" u="none" strike="noStrike" kern="1200" baseline="0" dirty="0">
                <a:solidFill>
                  <a:schemeClr val="tx1"/>
                </a:solidFill>
                <a:latin typeface="+mn-lt"/>
                <a:ea typeface="+mn-ea"/>
                <a:cs typeface="+mn-cs"/>
              </a:rPr>
              <a:t>Think about how much you rely on your charity’s critical data, supporter details, information on beneficiaries, volunteer data, governing documents, as well as invoices and payment details. Now imagine how long you would be able to operate without them. </a:t>
            </a:r>
          </a:p>
          <a:p>
            <a:pPr marL="171450" indent="-171450">
              <a:buFont typeface="Wingdings" panose="05000000000000000000" pitchFamily="2" charset="2"/>
              <a:buChar char="Ø"/>
            </a:pPr>
            <a:r>
              <a:rPr lang="en-GB" sz="936" b="0" i="0" u="none" strike="noStrike" kern="1200" baseline="0" dirty="0">
                <a:solidFill>
                  <a:schemeClr val="tx1"/>
                </a:solidFill>
                <a:latin typeface="+mn-lt"/>
                <a:ea typeface="+mn-ea"/>
                <a:cs typeface="+mn-cs"/>
              </a:rPr>
              <a:t>All charities should take regular back ups of their important data. By doing this, you're ensuring your charity can still function following the impact of flood, fire, physical damage or theft and you’ll be more resilient to cyber crime. </a:t>
            </a:r>
          </a:p>
          <a:p>
            <a:pPr marL="171450" indent="-171450">
              <a:buFont typeface="Wingdings" panose="05000000000000000000" pitchFamily="2" charset="2"/>
              <a:buChar char="Ø"/>
            </a:pPr>
            <a:endParaRPr lang="en-GB" sz="936" b="0" i="0" u="none" strike="noStrike" kern="1200" baseline="0" dirty="0">
              <a:solidFill>
                <a:schemeClr val="tx1"/>
              </a:solidFill>
              <a:latin typeface="+mn-lt"/>
              <a:ea typeface="+mn-ea"/>
              <a:cs typeface="+mn-cs"/>
            </a:endParaRPr>
          </a:p>
          <a:p>
            <a:pPr marL="285750" indent="-285750">
              <a:lnSpc>
                <a:spcPct val="150000"/>
              </a:lnSpc>
              <a:buFont typeface="Wingdings" panose="05000000000000000000" pitchFamily="2" charset="2"/>
              <a:buChar char="Ø"/>
            </a:pPr>
            <a:r>
              <a:rPr lang="en-GB" b="1" u="sng" dirty="0">
                <a:solidFill>
                  <a:srgbClr val="002060"/>
                </a:solidFill>
              </a:rPr>
              <a:t>Identify</a:t>
            </a:r>
            <a:r>
              <a:rPr lang="en-GB" b="1" dirty="0">
                <a:solidFill>
                  <a:srgbClr val="002060"/>
                </a:solidFill>
              </a:rPr>
              <a:t> what you need to back up</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Your first step is to identify your essential data. That is, the information that your charity couldn't function without, your “crown jewels”. Normally this will comprise documents, emails, contacts, legal information, calendars, financial records and supporter or beneficiary databases; most of which are kept in just a few common folders on your computer, phone, tablet or network. It’s probably best not to back-up the cat pictures and make sure you’ve not got lots of duplicate files as this will slow down your back ups. </a:t>
            </a:r>
          </a:p>
          <a:p>
            <a:pPr marL="356616" lvl="1" indent="0">
              <a:lnSpc>
                <a:spcPct val="150000"/>
              </a:lnSpc>
              <a:buFont typeface="Courier New" panose="02070309020205020404" pitchFamily="49" charset="0"/>
              <a:buNone/>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Keep your back up </a:t>
            </a:r>
            <a:r>
              <a:rPr lang="en-GB" b="1" u="sng" dirty="0">
                <a:solidFill>
                  <a:srgbClr val="002060"/>
                </a:solidFill>
              </a:rPr>
              <a:t>separate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Whether it's on a USB stick, on a separate drive or a separate computer; y</a:t>
            </a:r>
            <a:r>
              <a:rPr lang="en-GB" b="0" u="none" dirty="0">
                <a:solidFill>
                  <a:srgbClr val="002060"/>
                </a:solidFill>
              </a:rPr>
              <a:t>our back-up is no good if its left connected to the device that is stolen, damaged or suffered a cyber attack. </a:t>
            </a:r>
          </a:p>
          <a:p>
            <a:pPr marL="642366" lvl="1" indent="-285750">
              <a:lnSpc>
                <a:spcPct val="150000"/>
              </a:lnSpc>
              <a:buFont typeface="Courier New" panose="02070309020205020404" pitchFamily="49" charset="0"/>
              <a:buChar char="o"/>
            </a:pPr>
            <a:r>
              <a:rPr lang="en-GB" b="0" u="none" dirty="0">
                <a:solidFill>
                  <a:srgbClr val="002060"/>
                </a:solidFill>
              </a:rPr>
              <a:t>Access to back-ups should also be restricted so that they are not accessible by all staff or volunteers as this will reduce the risk of someone accidentally damaging or deleting the back-up.</a:t>
            </a:r>
          </a:p>
          <a:p>
            <a:pPr marL="356616" lvl="1"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Consider the </a:t>
            </a:r>
            <a:r>
              <a:rPr lang="en-GB" b="1" u="sng" dirty="0">
                <a:solidFill>
                  <a:srgbClr val="002060"/>
                </a:solidFill>
              </a:rPr>
              <a:t>cloud </a:t>
            </a:r>
          </a:p>
          <a:p>
            <a:pPr marL="642366" lvl="1" indent="-285750">
              <a:lnSpc>
                <a:spcPct val="150000"/>
              </a:lnSpc>
              <a:buFont typeface="Courier New" panose="02070309020205020404" pitchFamily="49" charset="0"/>
              <a:buChar char="o"/>
            </a:pPr>
            <a:r>
              <a:rPr lang="en-GB" b="0" u="none" dirty="0">
                <a:solidFill>
                  <a:srgbClr val="002060"/>
                </a:solidFill>
              </a:rPr>
              <a:t>You've probably already used cloud storage during your everyday work and personal life without even knowing - unless you're running your own email server, your emails are already stored 'in the cloud’. </a:t>
            </a:r>
          </a:p>
          <a:p>
            <a:pPr marL="642366" lvl="1" indent="-285750">
              <a:lnSpc>
                <a:spcPct val="150000"/>
              </a:lnSpc>
              <a:buFont typeface="Courier New" panose="02070309020205020404" pitchFamily="49" charset="0"/>
              <a:buChar char="o"/>
            </a:pPr>
            <a:r>
              <a:rPr lang="en-GB" b="0" u="none" dirty="0">
                <a:solidFill>
                  <a:srgbClr val="002060"/>
                </a:solidFill>
              </a:rPr>
              <a:t>Using cloud storage means your data is in a physically separate location meaning it cant be damaged by a fire, theft or loss in your charity. </a:t>
            </a:r>
          </a:p>
          <a:p>
            <a:pPr marL="642366" lvl="1" indent="-285750">
              <a:lnSpc>
                <a:spcPct val="150000"/>
              </a:lnSpc>
              <a:buFont typeface="Courier New" panose="02070309020205020404" pitchFamily="49" charset="0"/>
              <a:buChar char="o"/>
            </a:pPr>
            <a:r>
              <a:rPr lang="en-GB" b="0" u="none" dirty="0">
                <a:solidFill>
                  <a:srgbClr val="002060"/>
                </a:solidFill>
              </a:rPr>
              <a:t>Cloud </a:t>
            </a:r>
            <a:r>
              <a:rPr lang="en-GB" sz="936" b="0" i="0" u="none" strike="noStrike" kern="1200" baseline="0" dirty="0">
                <a:solidFill>
                  <a:schemeClr val="tx1"/>
                </a:solidFill>
                <a:latin typeface="+mn-lt"/>
                <a:ea typeface="+mn-ea"/>
                <a:cs typeface="+mn-cs"/>
              </a:rPr>
              <a:t>Service Providers can supply your charity with data storage and other services without you needing to invest in expensive hardware up front. They typically have higher levels of security than you could achieve for a similar investment to your subscription.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Most providers offer a limited amount of storage space for free, and larger storage capacity for minimal costs to charities.</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If you operate in a rural area with poor internet speeds, backing up to the cloud might not be possible due to the speed needed to upload regularly. The required internet speed is usually available from suppliers, and you can then compare this to the speed provided by your broadband supplier. </a:t>
            </a:r>
          </a:p>
          <a:p>
            <a:pPr marL="356616" lvl="1" indent="0">
              <a:lnSpc>
                <a:spcPct val="150000"/>
              </a:lnSpc>
              <a:buFont typeface="Courier New" panose="02070309020205020404" pitchFamily="49" charset="0"/>
              <a:buNone/>
            </a:pPr>
            <a:endParaRPr lang="en-GB" sz="936" b="0" i="0" u="none" strike="noStrike" kern="1200" baseline="0" dirty="0">
              <a:solidFill>
                <a:schemeClr val="tx1"/>
              </a:solidFill>
              <a:latin typeface="+mn-lt"/>
              <a:ea typeface="+mn-ea"/>
              <a:cs typeface="+mn-cs"/>
            </a:endParaRPr>
          </a:p>
          <a:p>
            <a:pPr marL="285750" lvl="0" indent="-285750">
              <a:lnSpc>
                <a:spcPct val="150000"/>
              </a:lnSpc>
              <a:buFont typeface="Courier New" panose="02070309020205020404" pitchFamily="49" charset="0"/>
              <a:buChar char="o"/>
            </a:pPr>
            <a:r>
              <a:rPr lang="en-GB" b="1" dirty="0">
                <a:solidFill>
                  <a:srgbClr val="002060"/>
                </a:solidFill>
              </a:rPr>
              <a:t>Make it part of your </a:t>
            </a:r>
            <a:r>
              <a:rPr lang="en-GB" b="1" u="sng" dirty="0">
                <a:solidFill>
                  <a:srgbClr val="002060"/>
                </a:solidFill>
              </a:rPr>
              <a:t>everyday</a:t>
            </a:r>
            <a:r>
              <a:rPr lang="en-GB" b="1" dirty="0">
                <a:solidFill>
                  <a:srgbClr val="002060"/>
                </a:solidFill>
              </a:rPr>
              <a:t> routine</a:t>
            </a:r>
          </a:p>
          <a:p>
            <a:pPr marL="642366" lvl="1" indent="-285750">
              <a:lnSpc>
                <a:spcPct val="150000"/>
              </a:lnSpc>
              <a:buFont typeface="Courier New" panose="02070309020205020404" pitchFamily="49" charset="0"/>
              <a:buChar char="o"/>
            </a:pPr>
            <a:r>
              <a:rPr lang="en-GB" b="0" dirty="0">
                <a:solidFill>
                  <a:srgbClr val="002060"/>
                </a:solidFill>
              </a:rPr>
              <a:t>Backing up is not an exciting task, and there are always things that are ‘more important’ but the majority of cloud storage now allows you to make back-ups automatically. Ensuring this is turned on will allow you to always have the most up to date version of your files if something goes wrong and also means you don’t have to think about it every day. </a:t>
            </a:r>
          </a:p>
          <a:p>
            <a:pPr marL="171450" indent="-171450">
              <a:buFont typeface="Wingdings" panose="05000000000000000000" pitchFamily="2" charset="2"/>
              <a:buChar char="Ø"/>
            </a:pPr>
            <a:endParaRPr lang="en-GB" sz="936" b="0" i="0" u="none" strike="noStrike" kern="1200" baseline="0" dirty="0">
              <a:solidFill>
                <a:schemeClr val="tx1"/>
              </a:solidFill>
              <a:latin typeface="+mn-lt"/>
              <a:ea typeface="+mn-ea"/>
              <a:cs typeface="+mn-cs"/>
            </a:endParaRPr>
          </a:p>
          <a:p>
            <a:pPr marL="171450" indent="-171450">
              <a:buFont typeface="Wingdings" panose="05000000000000000000" pitchFamily="2" charset="2"/>
              <a:buChar char="Ø"/>
            </a:pPr>
            <a:endParaRPr lang="en-GB" sz="936" b="0" i="0" u="none" strike="noStrike" kern="1200" baseline="0" dirty="0">
              <a:solidFill>
                <a:schemeClr val="tx1"/>
              </a:solidFill>
              <a:latin typeface="+mn-lt"/>
              <a:ea typeface="+mn-ea"/>
              <a:cs typeface="+mn-cs"/>
            </a:endParaRPr>
          </a:p>
          <a:p>
            <a:pPr marL="171450" indent="-171450">
              <a:buFont typeface="Wingdings" panose="05000000000000000000" pitchFamily="2" charset="2"/>
              <a:buChar char="Ø"/>
            </a:pPr>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15</a:t>
            </a:fld>
            <a:endParaRPr lang="en-GB"/>
          </a:p>
        </p:txBody>
      </p:sp>
    </p:spTree>
    <p:extLst>
      <p:ext uri="{BB962C8B-B14F-4D97-AF65-F5344CB8AC3E}">
        <p14:creationId xmlns:p14="http://schemas.microsoft.com/office/powerpoint/2010/main" val="61888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Definition – Malware is the commonly used term for Malicious Software.</a:t>
            </a:r>
          </a:p>
          <a:p>
            <a:endParaRPr lang="en-GB" dirty="0"/>
          </a:p>
          <a:p>
            <a:pPr marL="285750" indent="-285750">
              <a:lnSpc>
                <a:spcPct val="150000"/>
              </a:lnSpc>
              <a:buFont typeface="Wingdings" panose="05000000000000000000" pitchFamily="2" charset="2"/>
              <a:buChar char="Ø"/>
            </a:pPr>
            <a:r>
              <a:rPr lang="en-GB" b="1" u="sng" dirty="0">
                <a:solidFill>
                  <a:srgbClr val="002060"/>
                </a:solidFill>
              </a:rPr>
              <a:t>Antivirus</a:t>
            </a:r>
            <a:r>
              <a:rPr lang="en-GB" b="1" dirty="0">
                <a:solidFill>
                  <a:srgbClr val="002060"/>
                </a:solidFill>
              </a:rPr>
              <a:t> software</a:t>
            </a:r>
          </a:p>
          <a:p>
            <a:pPr marL="642366" lvl="1" indent="-285750">
              <a:lnSpc>
                <a:spcPct val="150000"/>
              </a:lnSpc>
              <a:buFont typeface="Courier New" panose="02070309020205020404" pitchFamily="49" charset="0"/>
              <a:buChar char="o"/>
            </a:pPr>
            <a:r>
              <a:rPr lang="en-GB" b="0" dirty="0">
                <a:solidFill>
                  <a:srgbClr val="002060"/>
                </a:solidFill>
              </a:rPr>
              <a:t>Antivirus software is included for free with most popular operating systems. It’s usually just a case of making sure its turned on. Antivirus should be used on </a:t>
            </a:r>
            <a:r>
              <a:rPr lang="en-GB" b="1" dirty="0">
                <a:solidFill>
                  <a:srgbClr val="002060"/>
                </a:solidFill>
              </a:rPr>
              <a:t>all</a:t>
            </a:r>
            <a:r>
              <a:rPr lang="en-GB" b="0" dirty="0">
                <a:solidFill>
                  <a:srgbClr val="002060"/>
                </a:solidFill>
              </a:rPr>
              <a:t> computers and laptops. This is a hugely simple but effective way to detect and prevent malware from infecting your systems. </a:t>
            </a:r>
          </a:p>
          <a:p>
            <a:pPr marL="642366" lvl="1" indent="-285750">
              <a:lnSpc>
                <a:spcPct val="150000"/>
              </a:lnSpc>
              <a:buFont typeface="Courier New" panose="02070309020205020404" pitchFamily="49" charset="0"/>
              <a:buChar char="o"/>
            </a:pPr>
            <a:r>
              <a:rPr lang="en-GB" b="0" dirty="0">
                <a:solidFill>
                  <a:srgbClr val="002060"/>
                </a:solidFill>
              </a:rPr>
              <a:t>Smartphones and tablets differ in their need and availability of antivirus. The NCSC has produced guidance for the popular types of devices (visit ncsc.gov.uk) or consult your device supplier. </a:t>
            </a:r>
          </a:p>
          <a:p>
            <a:pPr marL="356616" lvl="1" indent="0">
              <a:lnSpc>
                <a:spcPct val="150000"/>
              </a:lnSpc>
              <a:buFont typeface="Courier New" panose="02070309020205020404" pitchFamily="49" charset="0"/>
              <a:buNone/>
            </a:pPr>
            <a:endParaRPr lang="en-GB" b="0"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Prevent users from downloading ‘</a:t>
            </a:r>
            <a:r>
              <a:rPr lang="en-GB" b="1" u="sng" dirty="0">
                <a:solidFill>
                  <a:srgbClr val="002060"/>
                </a:solidFill>
              </a:rPr>
              <a:t>dodgy apps</a:t>
            </a:r>
            <a:r>
              <a:rPr lang="en-GB" b="1" dirty="0">
                <a:solidFill>
                  <a:srgbClr val="002060"/>
                </a:solidFill>
              </a:rPr>
              <a:t>’</a:t>
            </a:r>
          </a:p>
          <a:p>
            <a:pPr marL="642366" lvl="1" indent="-285750">
              <a:lnSpc>
                <a:spcPct val="150000"/>
              </a:lnSpc>
              <a:buFont typeface="Courier New" panose="02070309020205020404" pitchFamily="49" charset="0"/>
              <a:buChar char="o"/>
            </a:pPr>
            <a:r>
              <a:rPr lang="en-GB" b="0" dirty="0">
                <a:solidFill>
                  <a:srgbClr val="002060"/>
                </a:solidFill>
              </a:rPr>
              <a:t>Users should only have enough ‘permissions’ on their account to carry out their role at the charity. By giving them permissions such as ‘administrator’ they have the ability to download a piece of dodgy software; probably by accident but it could have very damaging consequences. </a:t>
            </a:r>
          </a:p>
          <a:p>
            <a:pPr marL="642366" lvl="1" indent="-285750">
              <a:lnSpc>
                <a:spcPct val="150000"/>
              </a:lnSpc>
              <a:buFont typeface="Courier New" panose="02070309020205020404" pitchFamily="49" charset="0"/>
              <a:buChar char="o"/>
            </a:pPr>
            <a:r>
              <a:rPr lang="en-GB" b="0" dirty="0">
                <a:solidFill>
                  <a:srgbClr val="002060"/>
                </a:solidFill>
              </a:rPr>
              <a:t>Check what permissions your users have an unless they are in charge of the IT, make sure they don’t have an administrator account. </a:t>
            </a:r>
          </a:p>
          <a:p>
            <a:pPr marL="642366" lvl="1" indent="-285750">
              <a:lnSpc>
                <a:spcPct val="150000"/>
              </a:lnSpc>
              <a:buFont typeface="Courier New" panose="02070309020205020404" pitchFamily="49" charset="0"/>
              <a:buChar char="o"/>
            </a:pPr>
            <a:r>
              <a:rPr lang="en-GB" b="0" dirty="0">
                <a:solidFill>
                  <a:srgbClr val="002060"/>
                </a:solidFill>
              </a:rPr>
              <a:t>Some organisations may want to consider looking at our “bring your own device” guidance at www.ncsc.gov.uk/guidance/byod-executive-summary </a:t>
            </a:r>
          </a:p>
          <a:p>
            <a:pPr marL="356616" lvl="1" indent="0">
              <a:lnSpc>
                <a:spcPct val="150000"/>
              </a:lnSpc>
              <a:buFont typeface="Courier New" panose="02070309020205020404" pitchFamily="49" charset="0"/>
              <a:buNone/>
            </a:pPr>
            <a:endParaRPr lang="en-GB" b="0"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Keep everything </a:t>
            </a:r>
            <a:r>
              <a:rPr lang="en-GB" b="1" u="sng" dirty="0">
                <a:solidFill>
                  <a:srgbClr val="002060"/>
                </a:solidFill>
              </a:rPr>
              <a:t>up to date </a:t>
            </a:r>
          </a:p>
          <a:p>
            <a:pPr marL="642366" lvl="1" indent="-285750">
              <a:lnSpc>
                <a:spcPct val="150000"/>
              </a:lnSpc>
              <a:buFont typeface="Courier New" panose="02070309020205020404" pitchFamily="49" charset="0"/>
              <a:buChar char="o"/>
            </a:pPr>
            <a:r>
              <a:rPr lang="en-GB" b="0" u="none" dirty="0">
                <a:solidFill>
                  <a:srgbClr val="002060"/>
                </a:solidFill>
              </a:rPr>
              <a:t>All of your devices will prompt you to ‘download and install’ the latest update. Carrying out these updates (a process often called patching) is one of the most important things you can do to improve security. Each update brings with it fixes for new vulnerabilities or defences against known attacks. </a:t>
            </a:r>
          </a:p>
          <a:p>
            <a:pPr marL="642366" lvl="1" indent="-285750">
              <a:lnSpc>
                <a:spcPct val="150000"/>
              </a:lnSpc>
              <a:buFont typeface="Courier New" panose="02070309020205020404" pitchFamily="49" charset="0"/>
              <a:buChar char="o"/>
            </a:pPr>
            <a:r>
              <a:rPr lang="en-GB" b="0" u="none" dirty="0">
                <a:solidFill>
                  <a:srgbClr val="002060"/>
                </a:solidFill>
              </a:rPr>
              <a:t>If you have the option to set your devices to update automatically then select that. It will mean you don’t need to worry about it again! </a:t>
            </a:r>
          </a:p>
          <a:p>
            <a:pPr marL="356616" lvl="1"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Control the use of </a:t>
            </a:r>
            <a:r>
              <a:rPr lang="en-GB" b="1" u="sng" dirty="0">
                <a:solidFill>
                  <a:srgbClr val="002060"/>
                </a:solidFill>
              </a:rPr>
              <a:t>USB drives</a:t>
            </a:r>
          </a:p>
          <a:p>
            <a:pPr marL="642366" lvl="1" indent="-285750">
              <a:lnSpc>
                <a:spcPct val="150000"/>
              </a:lnSpc>
              <a:buFont typeface="Courier New" panose="02070309020205020404" pitchFamily="49" charset="0"/>
              <a:buChar char="o"/>
            </a:pPr>
            <a:r>
              <a:rPr lang="en-GB" b="0" u="none" dirty="0">
                <a:solidFill>
                  <a:srgbClr val="002060"/>
                </a:solidFill>
              </a:rPr>
              <a:t>Its common practice to use USB drives or memory cards to transfer files between users and other organisations. However it only takes one person to put an USB stick or memory card infected with malware into one of your computers and it could cause significant damage to your systems. </a:t>
            </a:r>
          </a:p>
          <a:p>
            <a:pPr marL="642366" lvl="1" indent="-285750">
              <a:lnSpc>
                <a:spcPct val="150000"/>
              </a:lnSpc>
              <a:buFont typeface="Courier New" panose="02070309020205020404" pitchFamily="49" charset="0"/>
              <a:buChar char="o"/>
            </a:pPr>
            <a:r>
              <a:rPr lang="en-GB" b="0" u="none" dirty="0">
                <a:solidFill>
                  <a:srgbClr val="002060"/>
                </a:solidFill>
              </a:rPr>
              <a:t>To counter this you can: </a:t>
            </a:r>
          </a:p>
          <a:p>
            <a:pPr marL="998982" lvl="2" indent="-285750">
              <a:lnSpc>
                <a:spcPct val="150000"/>
              </a:lnSpc>
              <a:buFont typeface="Courier New" panose="02070309020205020404" pitchFamily="49" charset="0"/>
              <a:buChar char="o"/>
            </a:pPr>
            <a:r>
              <a:rPr lang="en-GB" b="0" u="none" dirty="0">
                <a:solidFill>
                  <a:srgbClr val="002060"/>
                </a:solidFill>
              </a:rPr>
              <a:t>Block access to USB ports on your computers – make a policy that all files should be transferred over email or cloud storage instead </a:t>
            </a:r>
          </a:p>
          <a:p>
            <a:pPr marL="998982" lvl="2" indent="-285750">
              <a:lnSpc>
                <a:spcPct val="150000"/>
              </a:lnSpc>
              <a:buFont typeface="Courier New" panose="02070309020205020404" pitchFamily="49" charset="0"/>
              <a:buChar char="o"/>
            </a:pPr>
            <a:r>
              <a:rPr lang="en-GB" b="0" u="none" dirty="0">
                <a:solidFill>
                  <a:srgbClr val="002060"/>
                </a:solidFill>
              </a:rPr>
              <a:t>Use an antivirus package that scans USB sticks when you plug them in before it lets you open them </a:t>
            </a:r>
          </a:p>
          <a:p>
            <a:pPr marL="998982" lvl="2" indent="-285750">
              <a:lnSpc>
                <a:spcPct val="150000"/>
              </a:lnSpc>
              <a:buFont typeface="Courier New" panose="02070309020205020404" pitchFamily="49" charset="0"/>
              <a:buChar char="o"/>
            </a:pPr>
            <a:r>
              <a:rPr lang="en-GB" b="0" u="none" dirty="0">
                <a:solidFill>
                  <a:srgbClr val="002060"/>
                </a:solidFill>
              </a:rPr>
              <a:t>Only allow approved USB sticks which are monitored and audited regularly. Some charities have a couple of numbered USB sticks which must be hung up in a secure cupboard at the end of each day and users are only allowed to use these. </a:t>
            </a:r>
          </a:p>
          <a:p>
            <a:pPr marL="713232" lvl="2"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Switch on your </a:t>
            </a:r>
            <a:r>
              <a:rPr lang="en-GB" b="1" u="sng" dirty="0">
                <a:solidFill>
                  <a:srgbClr val="002060"/>
                </a:solidFill>
              </a:rPr>
              <a:t>firewall</a:t>
            </a:r>
          </a:p>
          <a:p>
            <a:pPr marL="642366" lvl="1" indent="-285750">
              <a:lnSpc>
                <a:spcPct val="150000"/>
              </a:lnSpc>
              <a:buFont typeface="Courier New" panose="02070309020205020404" pitchFamily="49" charset="0"/>
              <a:buChar char="o"/>
            </a:pPr>
            <a:r>
              <a:rPr lang="en-GB" b="0" u="none" dirty="0">
                <a:solidFill>
                  <a:srgbClr val="002060"/>
                </a:solidFill>
              </a:rPr>
              <a:t>Firewalls simply create a buffer zone between your network and the internet. Most popular systems include a firewall for free, all you need to do is make sure its switched on. Easy enough? </a:t>
            </a:r>
          </a:p>
          <a:p>
            <a:pPr marL="356616" lvl="1" indent="0">
              <a:lnSpc>
                <a:spcPct val="150000"/>
              </a:lnSpc>
              <a:buFont typeface="Courier New" panose="02070309020205020404" pitchFamily="49" charset="0"/>
              <a:buNone/>
            </a:pPr>
            <a:endParaRPr lang="en-GB" b="0" u="none" dirty="0">
              <a:solidFill>
                <a:srgbClr val="002060"/>
              </a:solidFill>
            </a:endParaRPr>
          </a:p>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16</a:t>
            </a:fld>
            <a:endParaRPr lang="en-GB"/>
          </a:p>
        </p:txBody>
      </p:sp>
    </p:spTree>
    <p:extLst>
      <p:ext uri="{BB962C8B-B14F-4D97-AF65-F5344CB8AC3E}">
        <p14:creationId xmlns:p14="http://schemas.microsoft.com/office/powerpoint/2010/main" val="1423683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Smartphones and tablets leave your office and home on a regular basis, it’s the benefit of their portability; however, its also a weakness as they exposed to things that devices that are solely based in the office aren’t such as being lost or stolen and connecting to public Wi-Fi which can be insecure or being run by cyber criminals. </a:t>
            </a:r>
          </a:p>
          <a:p>
            <a:endParaRPr lang="en-GB" dirty="0"/>
          </a:p>
          <a:p>
            <a:pPr marL="285750" indent="-285750">
              <a:lnSpc>
                <a:spcPct val="150000"/>
              </a:lnSpc>
              <a:buFont typeface="Wingdings" panose="05000000000000000000" pitchFamily="2" charset="2"/>
              <a:buChar char="Ø"/>
            </a:pPr>
            <a:r>
              <a:rPr lang="en-GB" b="1" dirty="0">
                <a:solidFill>
                  <a:srgbClr val="002060"/>
                </a:solidFill>
              </a:rPr>
              <a:t>Switch on </a:t>
            </a:r>
            <a:r>
              <a:rPr lang="en-GB" b="1" u="sng" dirty="0">
                <a:solidFill>
                  <a:srgbClr val="002060"/>
                </a:solidFill>
              </a:rPr>
              <a:t>password</a:t>
            </a:r>
            <a:r>
              <a:rPr lang="en-GB" b="1" dirty="0">
                <a:solidFill>
                  <a:srgbClr val="002060"/>
                </a:solidFill>
              </a:rPr>
              <a:t> protection </a:t>
            </a:r>
          </a:p>
          <a:p>
            <a:pPr marL="642366" lvl="1" indent="-285750">
              <a:lnSpc>
                <a:spcPct val="150000"/>
              </a:lnSpc>
              <a:buFont typeface="Courier New" panose="02070309020205020404" pitchFamily="49" charset="0"/>
              <a:buChar char="o"/>
            </a:pPr>
            <a:r>
              <a:rPr lang="en-GB" b="0" dirty="0">
                <a:solidFill>
                  <a:srgbClr val="002060"/>
                </a:solidFill>
              </a:rPr>
              <a:t>Virtually every device, whether it’s a phone or tablet (like an iPad) can be locked with a password or pin number. </a:t>
            </a:r>
          </a:p>
          <a:p>
            <a:pPr marL="642366" lvl="1" indent="-285750">
              <a:lnSpc>
                <a:spcPct val="150000"/>
              </a:lnSpc>
              <a:buFont typeface="Courier New" panose="02070309020205020404" pitchFamily="49" charset="0"/>
              <a:buChar char="o"/>
            </a:pPr>
            <a:r>
              <a:rPr lang="en-GB" b="0" dirty="0">
                <a:solidFill>
                  <a:srgbClr val="002060"/>
                </a:solidFill>
              </a:rPr>
              <a:t>These security settings are not always enabled when you first receive the device, simply go to your settings menu and set your pin/password. Make sure its not the same across all your devices and isn’t the same and the pin number for your debit/credit cards! </a:t>
            </a:r>
          </a:p>
          <a:p>
            <a:pPr marL="356616" lvl="1" indent="0">
              <a:lnSpc>
                <a:spcPct val="150000"/>
              </a:lnSpc>
              <a:buFont typeface="Courier New" panose="02070309020205020404" pitchFamily="49" charset="0"/>
              <a:buNone/>
            </a:pPr>
            <a:endParaRPr lang="en-GB" b="0"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Prepare for lost or </a:t>
            </a:r>
            <a:r>
              <a:rPr lang="en-GB" b="1" u="sng" dirty="0">
                <a:solidFill>
                  <a:srgbClr val="002060"/>
                </a:solidFill>
              </a:rPr>
              <a:t>stolen devices </a:t>
            </a:r>
          </a:p>
          <a:p>
            <a:pPr marL="642366" lvl="1" indent="-285750">
              <a:lnSpc>
                <a:spcPct val="150000"/>
              </a:lnSpc>
              <a:buFont typeface="Courier New" panose="02070309020205020404" pitchFamily="49" charset="0"/>
              <a:buChar char="o"/>
            </a:pPr>
            <a:r>
              <a:rPr lang="en-GB" b="0" u="none" dirty="0">
                <a:solidFill>
                  <a:srgbClr val="002060"/>
                </a:solidFill>
              </a:rPr>
              <a:t>Trustees, staff and volunteers are more likely to have their devices stolen (or lose them) while out of the office or their home. Fortunately, the majority of devices include free web-based tools that are invaluable should you lose your device. These are very handy if there is sensitive data stored on the device which you don’t want to fall into the hands of others. Most devices allow you to; </a:t>
            </a:r>
            <a:endParaRPr lang="en-GB" sz="1000" b="0" i="0" u="none" strike="noStrike" kern="1200" baseline="0" dirty="0">
              <a:solidFill>
                <a:schemeClr val="tx1"/>
              </a:solidFill>
              <a:latin typeface="+mn-lt"/>
              <a:ea typeface="+mn-ea"/>
              <a:cs typeface="+mn-cs"/>
            </a:endParaRPr>
          </a:p>
          <a:p>
            <a:pPr marL="884682" lvl="2" indent="-171450">
              <a:buFont typeface="Courier New" panose="02070309020205020404" pitchFamily="49" charset="0"/>
              <a:buChar char="o"/>
            </a:pPr>
            <a:r>
              <a:rPr lang="en-GB" sz="1000" b="0" i="0" u="none" strike="noStrike" kern="1200" baseline="0" dirty="0">
                <a:solidFill>
                  <a:schemeClr val="tx1"/>
                </a:solidFill>
                <a:latin typeface="+mn-lt"/>
                <a:ea typeface="+mn-ea"/>
                <a:cs typeface="+mn-cs"/>
              </a:rPr>
              <a:t>track the location of a device </a:t>
            </a:r>
          </a:p>
          <a:p>
            <a:pPr marL="884682" lvl="2" indent="-171450">
              <a:buFont typeface="Courier New" panose="02070309020205020404" pitchFamily="49" charset="0"/>
              <a:buChar char="o"/>
            </a:pPr>
            <a:r>
              <a:rPr lang="en-GB" sz="1000" b="0" i="0" u="none" strike="noStrike" kern="1200" baseline="0" dirty="0">
                <a:solidFill>
                  <a:schemeClr val="tx1"/>
                </a:solidFill>
                <a:latin typeface="+mn-lt"/>
                <a:ea typeface="+mn-ea"/>
                <a:cs typeface="+mn-cs"/>
              </a:rPr>
              <a:t>remotely lock access to the device (to prevent anyone else using it) </a:t>
            </a:r>
          </a:p>
          <a:p>
            <a:pPr marL="884682" lvl="2" indent="-171450">
              <a:buFont typeface="Courier New" panose="02070309020205020404" pitchFamily="49" charset="0"/>
              <a:buChar char="o"/>
            </a:pPr>
            <a:r>
              <a:rPr lang="en-GB" sz="1000" b="0" i="0" u="none" strike="noStrike" kern="1200" baseline="0" dirty="0">
                <a:solidFill>
                  <a:schemeClr val="tx1"/>
                </a:solidFill>
                <a:latin typeface="+mn-lt"/>
                <a:ea typeface="+mn-ea"/>
                <a:cs typeface="+mn-cs"/>
              </a:rPr>
              <a:t>remotely erase the data stored on the device </a:t>
            </a:r>
          </a:p>
          <a:p>
            <a:pPr marL="884682" lvl="2" indent="-171450">
              <a:buFont typeface="Courier New" panose="02070309020205020404" pitchFamily="49" charset="0"/>
              <a:buChar char="o"/>
            </a:pPr>
            <a:r>
              <a:rPr lang="en-GB" sz="1000" b="0" i="0" u="none" strike="noStrike" kern="1200" baseline="0" dirty="0">
                <a:solidFill>
                  <a:schemeClr val="tx1"/>
                </a:solidFill>
                <a:latin typeface="+mn-lt"/>
                <a:ea typeface="+mn-ea"/>
                <a:cs typeface="+mn-cs"/>
              </a:rPr>
              <a:t>retrieve a backup of data stored on the device</a:t>
            </a:r>
          </a:p>
          <a:p>
            <a:pPr marL="528066" lvl="1" indent="-171450">
              <a:buFont typeface="Courier New" panose="02070309020205020404" pitchFamily="49" charset="0"/>
              <a:buChar char="o"/>
            </a:pPr>
            <a:r>
              <a:rPr lang="en-GB" sz="1000" b="0" i="0" u="none" strike="noStrike" kern="1200" baseline="0" dirty="0">
                <a:solidFill>
                  <a:schemeClr val="tx1"/>
                </a:solidFill>
                <a:latin typeface="+mn-lt"/>
                <a:ea typeface="+mn-ea"/>
                <a:cs typeface="+mn-cs"/>
              </a:rPr>
              <a:t>As all devices are different, its easiest to look at the support pages on the website of your device manufacturer (for example Apple, Samsung, Windows, Google etc)</a:t>
            </a:r>
          </a:p>
          <a:p>
            <a:pPr marL="998982" lvl="2" indent="-285750">
              <a:lnSpc>
                <a:spcPct val="150000"/>
              </a:lnSpc>
              <a:buFont typeface="Courier New" panose="02070309020205020404" pitchFamily="49" charset="0"/>
              <a:buChar char="o"/>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Keep your </a:t>
            </a:r>
            <a:r>
              <a:rPr lang="en-GB" b="1" u="sng" dirty="0">
                <a:solidFill>
                  <a:srgbClr val="002060"/>
                </a:solidFill>
              </a:rPr>
              <a:t>device up to date</a:t>
            </a:r>
          </a:p>
          <a:p>
            <a:pPr marL="642366" lvl="1" indent="-285750">
              <a:lnSpc>
                <a:spcPct val="150000"/>
              </a:lnSpc>
              <a:buFont typeface="Courier New" panose="02070309020205020404" pitchFamily="49" charset="0"/>
              <a:buChar char="o"/>
            </a:pPr>
            <a:r>
              <a:rPr lang="en-GB" b="0" u="none" dirty="0">
                <a:solidFill>
                  <a:srgbClr val="002060"/>
                </a:solidFill>
              </a:rPr>
              <a:t>No matter what phones or tablets your charity is using, it is important that they are kept up to date at all times. All manufactures (for example Windows, Android, Apple) release regular updates that contain critical security fixes to keep the device protected. This process is quick, easy, and free and if your devices allows it you can save a lot of time by turning on automatic updates in the settings menu. </a:t>
            </a:r>
          </a:p>
          <a:p>
            <a:pPr marL="642366" lvl="1" indent="-285750">
              <a:lnSpc>
                <a:spcPct val="150000"/>
              </a:lnSpc>
              <a:buFont typeface="Courier New" panose="02070309020205020404" pitchFamily="49" charset="0"/>
              <a:buChar char="o"/>
            </a:pPr>
            <a:r>
              <a:rPr lang="en-GB" b="0" u="none" dirty="0">
                <a:solidFill>
                  <a:srgbClr val="002060"/>
                </a:solidFill>
              </a:rPr>
              <a:t>Its best practice to show your trustees, staff and volunteers how to check for updates and install them when you first give them a device, this opportunity also allows you to explain how important they are. </a:t>
            </a:r>
          </a:p>
          <a:p>
            <a:pPr marL="356616" lvl="1"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Keep your </a:t>
            </a:r>
            <a:r>
              <a:rPr lang="en-GB" b="1" u="sng" dirty="0">
                <a:solidFill>
                  <a:srgbClr val="002060"/>
                </a:solidFill>
              </a:rPr>
              <a:t>apps up to date </a:t>
            </a:r>
          </a:p>
          <a:p>
            <a:pPr marL="642366" lvl="1" indent="-285750">
              <a:lnSpc>
                <a:spcPct val="150000"/>
              </a:lnSpc>
              <a:buFont typeface="Courier New" panose="02070309020205020404" pitchFamily="49" charset="0"/>
              <a:buChar char="o"/>
            </a:pPr>
            <a:r>
              <a:rPr lang="en-GB" b="0" u="none" dirty="0">
                <a:solidFill>
                  <a:srgbClr val="002060"/>
                </a:solidFill>
              </a:rPr>
              <a:t>Just like the operating systems on your charity’s devices, all the applications that you have installed should also be updated regularly with patches from the software developers. These updates will not only add new features, but will also fix any security issues that have been discovered.</a:t>
            </a:r>
          </a:p>
          <a:p>
            <a:pPr marL="642366" lvl="1" indent="-285750">
              <a:lnSpc>
                <a:spcPct val="150000"/>
              </a:lnSpc>
              <a:buFont typeface="Courier New" panose="02070309020205020404" pitchFamily="49" charset="0"/>
              <a:buChar char="o"/>
            </a:pPr>
            <a:r>
              <a:rPr lang="en-GB" b="0" u="none" dirty="0">
                <a:solidFill>
                  <a:srgbClr val="002060"/>
                </a:solidFill>
              </a:rPr>
              <a:t>Similarly to keeping your device up to date, most apps now allow you to turn on auto-update in your settings which will make sure you don’t forget. </a:t>
            </a:r>
          </a:p>
          <a:p>
            <a:pPr marL="356616" lvl="1"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Use </a:t>
            </a:r>
            <a:r>
              <a:rPr lang="en-GB" b="1" u="sng" dirty="0">
                <a:solidFill>
                  <a:srgbClr val="002060"/>
                </a:solidFill>
              </a:rPr>
              <a:t>public Wi-Fi</a:t>
            </a:r>
            <a:r>
              <a:rPr lang="en-GB" b="1" dirty="0">
                <a:solidFill>
                  <a:srgbClr val="002060"/>
                </a:solidFill>
              </a:rPr>
              <a:t> safely </a:t>
            </a:r>
          </a:p>
          <a:p>
            <a:pPr marL="642366" lvl="1" indent="-285750">
              <a:lnSpc>
                <a:spcPct val="150000"/>
              </a:lnSpc>
              <a:buFont typeface="Courier New" panose="02070309020205020404" pitchFamily="49" charset="0"/>
              <a:buChar char="o"/>
            </a:pPr>
            <a:r>
              <a:rPr lang="en-GB" b="0" dirty="0">
                <a:solidFill>
                  <a:srgbClr val="002060"/>
                </a:solidFill>
              </a:rPr>
              <a:t>We know that its incredibly convenient to connect to Wi-Fi in public spaces when your out and about, both personally and professionally. However, when you use public Wi-Fi hotspots (for example in hotels, coffee shops or public transport), there is no easy way to find out who controls the hotspot, or to be assured it’s secure. If you do connect to these, somebody could access: What your working on and your private login details for many apps and websites your using. </a:t>
            </a:r>
          </a:p>
          <a:p>
            <a:pPr marL="642366" lvl="1" indent="-285750">
              <a:lnSpc>
                <a:spcPct val="150000"/>
              </a:lnSpc>
              <a:buFont typeface="Courier New" panose="02070309020205020404" pitchFamily="49" charset="0"/>
              <a:buChar char="o"/>
            </a:pPr>
            <a:r>
              <a:rPr lang="en-GB" b="0" dirty="0">
                <a:solidFill>
                  <a:srgbClr val="002060"/>
                </a:solidFill>
              </a:rPr>
              <a:t>The simplest way to avoid the risk is not to connect to public Wi-Fi, instead use the 3G/4G connection on your smartphone or tablet. This means you can also use 'tethering' (where your other devices such as laptops share the 3G/4G connection from your phone), or a wireless 'dongle' provided by your mobile network. </a:t>
            </a:r>
          </a:p>
          <a:p>
            <a:pPr marL="642366" lvl="1" indent="-285750">
              <a:lnSpc>
                <a:spcPct val="150000"/>
              </a:lnSpc>
              <a:buFont typeface="Courier New" panose="02070309020205020404" pitchFamily="49" charset="0"/>
              <a:buChar char="o"/>
            </a:pPr>
            <a:r>
              <a:rPr lang="en-GB" b="0" dirty="0">
                <a:solidFill>
                  <a:srgbClr val="002060"/>
                </a:solidFill>
              </a:rPr>
              <a:t>If you’re regularly out of the office or handle sensitive data, it’s worth asking your IT provider about setting up a Virtual Private Network (VPN) which encrypts your data before its sent across the internet. </a:t>
            </a:r>
          </a:p>
          <a:p>
            <a:pPr marL="356616" lvl="1" indent="0">
              <a:lnSpc>
                <a:spcPct val="150000"/>
              </a:lnSpc>
              <a:buFont typeface="Courier New" panose="02070309020205020404" pitchFamily="49" charset="0"/>
              <a:buNone/>
            </a:pPr>
            <a:endParaRPr lang="en-GB" b="0" dirty="0">
              <a:solidFill>
                <a:srgbClr val="002060"/>
              </a:solidFill>
            </a:endParaRPr>
          </a:p>
        </p:txBody>
      </p:sp>
      <p:sp>
        <p:nvSpPr>
          <p:cNvPr id="4" name="Slide Number Placeholder 3"/>
          <p:cNvSpPr>
            <a:spLocks noGrp="1"/>
          </p:cNvSpPr>
          <p:nvPr>
            <p:ph type="sldNum" sz="quarter" idx="10"/>
          </p:nvPr>
        </p:nvSpPr>
        <p:spPr/>
        <p:txBody>
          <a:bodyPr/>
          <a:lstStyle/>
          <a:p>
            <a:fld id="{D24B3010-55EA-4FB7-81AF-A8C5EA2F8CF8}" type="slidenum">
              <a:rPr lang="en-GB" smtClean="0"/>
              <a:t>17</a:t>
            </a:fld>
            <a:endParaRPr lang="en-GB"/>
          </a:p>
        </p:txBody>
      </p:sp>
    </p:spTree>
    <p:extLst>
      <p:ext uri="{BB962C8B-B14F-4D97-AF65-F5344CB8AC3E}">
        <p14:creationId xmlns:p14="http://schemas.microsoft.com/office/powerpoint/2010/main" val="972026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Switch on </a:t>
            </a:r>
            <a:r>
              <a:rPr lang="en-GB" b="1" u="sng" dirty="0">
                <a:solidFill>
                  <a:srgbClr val="002060"/>
                </a:solidFill>
              </a:rPr>
              <a:t>password protection </a:t>
            </a:r>
          </a:p>
          <a:p>
            <a:pPr marL="642366" lvl="1" indent="-285750">
              <a:lnSpc>
                <a:spcPct val="150000"/>
              </a:lnSpc>
              <a:buFont typeface="Courier New" panose="02070309020205020404" pitchFamily="49" charset="0"/>
              <a:buChar char="o"/>
            </a:pPr>
            <a:r>
              <a:rPr lang="en-GB" b="0" u="none" dirty="0">
                <a:solidFill>
                  <a:srgbClr val="002060"/>
                </a:solidFill>
              </a:rPr>
              <a:t>As with your mobile devices, one of the best and easiest ways you can protect your devices and accounts is by using passwords (or pin numbers on some devices). You can also use other authentication methods such as fingerprint or ‘face unlock’, this means you wont be needing to enter your password as often. </a:t>
            </a:r>
          </a:p>
          <a:p>
            <a:pPr marL="356616" lvl="1"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Use </a:t>
            </a:r>
            <a:r>
              <a:rPr lang="en-GB" b="1" u="sng" dirty="0">
                <a:solidFill>
                  <a:srgbClr val="002060"/>
                </a:solidFill>
              </a:rPr>
              <a:t>two factor </a:t>
            </a:r>
            <a:r>
              <a:rPr lang="en-GB" b="1" dirty="0">
                <a:solidFill>
                  <a:srgbClr val="002060"/>
                </a:solidFill>
              </a:rPr>
              <a:t>authentication</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Two factor authentication requires two different methods to 'prove' your identity before you can use a service, generally a password plus one other method. This could be a code that's sent to your smartphone (or a code that's generated from a bank's card reader) that you must enter in addition to your password.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Using this service means that an attacker needs to have something you know (your password) and something you have (card reader/phone to receive text message) which makes it much more secure.</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For detailed guidance on how to turn on two factor authentication on most well-known services visit www.turnon2fa.com </a:t>
            </a:r>
          </a:p>
          <a:p>
            <a:pPr marL="356616" lvl="1" indent="0">
              <a:lnSpc>
                <a:spcPct val="150000"/>
              </a:lnSpc>
              <a:buFont typeface="Courier New" panose="02070309020205020404" pitchFamily="49" charset="0"/>
              <a:buNone/>
            </a:pPr>
            <a:endParaRPr lang="en-GB" b="1" dirty="0">
              <a:solidFill>
                <a:srgbClr val="002060"/>
              </a:solidFill>
            </a:endParaRPr>
          </a:p>
          <a:p>
            <a:pPr marL="285750" indent="-285750">
              <a:lnSpc>
                <a:spcPct val="150000"/>
              </a:lnSpc>
              <a:buFont typeface="Wingdings" panose="05000000000000000000" pitchFamily="2" charset="2"/>
              <a:buChar char="Ø"/>
            </a:pPr>
            <a:r>
              <a:rPr lang="en-GB" b="1" u="sng" dirty="0">
                <a:solidFill>
                  <a:srgbClr val="002060"/>
                </a:solidFill>
              </a:rPr>
              <a:t>Avoid predictable </a:t>
            </a:r>
            <a:r>
              <a:rPr lang="en-GB" b="1" dirty="0">
                <a:solidFill>
                  <a:srgbClr val="002060"/>
                </a:solidFill>
              </a:rPr>
              <a:t>passwords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Using strong passwords is an important way to protect your charity’s valuable data. Make sure trustees, staff and volunteers are given actionable advice on setting secure passwords that is easy for them to understand. </a:t>
            </a:r>
          </a:p>
          <a:p>
            <a:pPr marL="642366" lvl="1" indent="-285750">
              <a:lnSpc>
                <a:spcPct val="150000"/>
              </a:lnSpc>
              <a:buFont typeface="Courier New" panose="02070309020205020404" pitchFamily="49" charset="0"/>
              <a:buChar char="o"/>
            </a:pPr>
            <a:r>
              <a:rPr lang="en-GB" b="0" dirty="0">
                <a:solidFill>
                  <a:srgbClr val="002060"/>
                </a:solidFill>
              </a:rPr>
              <a:t>A good rule is to use three random words to create a strong password. Avoid using the most common passwords, which criminals can easily guess (such as P4$$w0rd or QWERTY).</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Your charity’s IT systems should </a:t>
            </a:r>
            <a:r>
              <a:rPr lang="en-GB" sz="936" b="1" i="0" u="none" strike="noStrike" kern="1200" baseline="0" dirty="0">
                <a:solidFill>
                  <a:schemeClr val="tx1"/>
                </a:solidFill>
                <a:latin typeface="+mn-lt"/>
                <a:ea typeface="+mn-ea"/>
                <a:cs typeface="+mn-cs"/>
              </a:rPr>
              <a:t>not </a:t>
            </a:r>
            <a:r>
              <a:rPr lang="en-GB" sz="936" b="0" i="0" u="none" strike="noStrike" kern="1200" baseline="0" dirty="0">
                <a:solidFill>
                  <a:schemeClr val="tx1"/>
                </a:solidFill>
                <a:latin typeface="+mn-lt"/>
                <a:ea typeface="+mn-ea"/>
                <a:cs typeface="+mn-cs"/>
              </a:rPr>
              <a:t>require trustees, volunteers or staff to share accounts or passwords in order to get their job done. Make sure that every user has personal access to the right systems. As we mentioned earlier you should only give ‘administrator’ access to those who need it or manage the systems like the IT person. </a:t>
            </a:r>
          </a:p>
          <a:p>
            <a:pPr marL="356616" lvl="1" indent="0">
              <a:lnSpc>
                <a:spcPct val="150000"/>
              </a:lnSpc>
              <a:buFont typeface="Courier New" panose="02070309020205020404" pitchFamily="49" charset="0"/>
              <a:buNone/>
            </a:pPr>
            <a:endParaRPr lang="en-GB" b="0"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Help users cope with </a:t>
            </a:r>
            <a:r>
              <a:rPr lang="en-GB" b="1" u="sng" dirty="0">
                <a:solidFill>
                  <a:srgbClr val="002060"/>
                </a:solidFill>
              </a:rPr>
              <a:t>‘password overload’</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Where you do use passwords to access a service, do not enforce regular password changes. Passwords really only need to be changed when you suspect a compromise of the login credentials. </a:t>
            </a:r>
          </a:p>
          <a:p>
            <a:pPr marL="642366" lvl="1" indent="-285750">
              <a:lnSpc>
                <a:spcPct val="150000"/>
              </a:lnSpc>
              <a:buFont typeface="Courier New" panose="02070309020205020404" pitchFamily="49" charset="0"/>
              <a:buChar char="o"/>
            </a:pPr>
            <a:r>
              <a:rPr lang="en-GB" b="0" u="none" dirty="0">
                <a:solidFill>
                  <a:srgbClr val="002060"/>
                </a:solidFill>
              </a:rPr>
              <a:t>The NCSC is also advocating writing your important passwords down; we know this goes against everything you’ve been told, but it is likely to be much safer to write it down and lock it somewhere safe (not with your device) than risk using a password that’s easy to crack. </a:t>
            </a:r>
          </a:p>
          <a:p>
            <a:pPr marL="642366" lvl="1" indent="-285750">
              <a:lnSpc>
                <a:spcPct val="150000"/>
              </a:lnSpc>
              <a:buFont typeface="Courier New" panose="02070309020205020404" pitchFamily="49" charset="0"/>
              <a:buChar char="o"/>
            </a:pPr>
            <a:r>
              <a:rPr lang="en-GB" b="0" u="none" dirty="0">
                <a:solidFill>
                  <a:srgbClr val="002060"/>
                </a:solidFill>
              </a:rPr>
              <a:t>You may also have heard of ‘password managers’, </a:t>
            </a:r>
            <a:r>
              <a:rPr lang="en-GB" sz="936" b="0" i="0" u="none" strike="noStrike" kern="1200" baseline="0" dirty="0">
                <a:solidFill>
                  <a:schemeClr val="tx1"/>
                </a:solidFill>
                <a:latin typeface="+mn-lt"/>
                <a:ea typeface="+mn-ea"/>
                <a:cs typeface="+mn-cs"/>
              </a:rPr>
              <a:t>which are tools that can create and store passwords for you that you access via a 'master' password. Since the master password is protecting all of your other passwords, make sure it’s a strong one, for example by using three random words. Have a look at the star ratings in your devices App Store to make sure you’re choosing a reputable one. The NCSC has further advice on password managers on their website – www.ncsc.gov.uk  (for browser based password managers – Ensure y</a:t>
            </a:r>
            <a:r>
              <a:rPr lang="en-GB" sz="936" b="0" i="0" kern="1200" dirty="0">
                <a:solidFill>
                  <a:schemeClr val="tx1"/>
                </a:solidFill>
                <a:effectLst/>
                <a:latin typeface="+mn-lt"/>
                <a:ea typeface="+mn-ea"/>
                <a:cs typeface="+mn-cs"/>
              </a:rPr>
              <a:t>ou keep your web browser up-to-date and you have some kind of access control on your device such as a PIN/password/biometric. </a:t>
            </a:r>
          </a:p>
          <a:p>
            <a:pPr marL="642366" lvl="1" indent="-285750">
              <a:lnSpc>
                <a:spcPct val="150000"/>
              </a:lnSpc>
              <a:buFont typeface="Courier New" panose="02070309020205020404" pitchFamily="49" charset="0"/>
              <a:buChar char="o"/>
            </a:pPr>
            <a:endParaRPr lang="en-GB" sz="936" b="0" i="0" u="none" strike="noStrike" kern="1200" baseline="0" dirty="0">
              <a:solidFill>
                <a:schemeClr val="tx1"/>
              </a:solidFill>
              <a:latin typeface="+mn-lt"/>
              <a:ea typeface="+mn-ea"/>
              <a:cs typeface="+mn-cs"/>
            </a:endParaRPr>
          </a:p>
          <a:p>
            <a:pPr marL="356616" lvl="1" indent="0">
              <a:lnSpc>
                <a:spcPct val="150000"/>
              </a:lnSpc>
              <a:buFont typeface="Courier New" panose="02070309020205020404" pitchFamily="49" charset="0"/>
              <a:buNone/>
            </a:pPr>
            <a:endParaRPr lang="en-GB" b="0" u="none"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Change all </a:t>
            </a:r>
            <a:r>
              <a:rPr lang="en-GB" b="1" u="sng" dirty="0">
                <a:solidFill>
                  <a:srgbClr val="002060"/>
                </a:solidFill>
              </a:rPr>
              <a:t>default passwords </a:t>
            </a:r>
          </a:p>
          <a:p>
            <a:pPr marL="642366" lvl="1" indent="-285750">
              <a:lnSpc>
                <a:spcPct val="150000"/>
              </a:lnSpc>
              <a:buFont typeface="Courier New" panose="02070309020205020404" pitchFamily="49" charset="0"/>
              <a:buChar char="o"/>
            </a:pPr>
            <a:r>
              <a:rPr lang="en-GB" b="0" u="none" dirty="0">
                <a:solidFill>
                  <a:srgbClr val="002060"/>
                </a:solidFill>
              </a:rPr>
              <a:t>One of the most common mistakes is not changing the manufacturers' default passwords that smartphones, laptops, and other types of equipment are issued with. Often credentials they are issued with are as simple as Username: Admin; Password: Password – which means if you know what they are then so does a cyber attacker. </a:t>
            </a:r>
          </a:p>
          <a:p>
            <a:pPr marL="0" marR="0" lvl="0" indent="0" algn="l" defTabSz="713232" rtl="0" eaLnBrk="1" fontAlgn="auto" latinLnBrk="0" hangingPunct="1">
              <a:lnSpc>
                <a:spcPct val="100000"/>
              </a:lnSpc>
              <a:spcBef>
                <a:spcPts val="0"/>
              </a:spcBef>
              <a:spcAft>
                <a:spcPts val="0"/>
              </a:spcAft>
              <a:buClrTx/>
              <a:buSzTx/>
              <a:buFontTx/>
              <a:buNone/>
              <a:tabLst/>
              <a:defRPr/>
            </a:pPr>
            <a:endParaRPr lang="en-GB" dirty="0"/>
          </a:p>
          <a:p>
            <a:pPr marL="0" marR="0" lvl="0" indent="0" algn="l" defTabSz="713232" rtl="0" eaLnBrk="1" fontAlgn="auto" latinLnBrk="0" hangingPunct="1">
              <a:lnSpc>
                <a:spcPct val="100000"/>
              </a:lnSpc>
              <a:spcBef>
                <a:spcPts val="0"/>
              </a:spcBef>
              <a:spcAft>
                <a:spcPts val="0"/>
              </a:spcAft>
              <a:buClrTx/>
              <a:buSzTx/>
              <a:buFontTx/>
              <a:buNone/>
              <a:tabLst/>
              <a:defRPr/>
            </a:pPr>
            <a:r>
              <a:rPr lang="en-GB" dirty="0"/>
              <a:t>We used a password strength check to test it which </a:t>
            </a:r>
            <a:r>
              <a:rPr lang="en-GB" sz="936" b="0" i="0" kern="1200" dirty="0">
                <a:solidFill>
                  <a:schemeClr val="tx1"/>
                </a:solidFill>
                <a:effectLst/>
                <a:latin typeface="+mn-lt"/>
                <a:ea typeface="+mn-ea"/>
                <a:cs typeface="+mn-cs"/>
              </a:rPr>
              <a:t>uses common password dictionaries, regular dictionaries, first name and last name dictionaries and others. It also performs substitution attacks on these common words and names, replacing letters with numbers and symbols – for example it’ll replace A’s with 4’s and @’s, E’s with 3’s, I’s with 1’s and !’s and many more. Substitution is very typical by people who think they’re making passwords stronger – hackers know this though so it’s one of the first things hacking software uses to crack a password</a:t>
            </a:r>
            <a:endParaRPr lang="en-GB" dirty="0"/>
          </a:p>
          <a:p>
            <a:pPr marL="0" marR="0" lvl="0" indent="0" algn="l" defTabSz="713232" rtl="0" eaLnBrk="1" fontAlgn="auto" latinLnBrk="0" hangingPunct="1">
              <a:lnSpc>
                <a:spcPct val="100000"/>
              </a:lnSpc>
              <a:spcBef>
                <a:spcPts val="0"/>
              </a:spcBef>
              <a:spcAft>
                <a:spcPts val="0"/>
              </a:spcAft>
              <a:buClrTx/>
              <a:buSzTx/>
              <a:buFontTx/>
              <a:buNone/>
              <a:tabLst/>
              <a:defRPr/>
            </a:pPr>
            <a:endParaRPr lang="en-GB" dirty="0"/>
          </a:p>
          <a:p>
            <a:pPr marL="0" marR="0" lvl="0" indent="0" algn="l" defTabSz="713232" rtl="0" eaLnBrk="1" fontAlgn="auto" latinLnBrk="0" hangingPunct="1">
              <a:lnSpc>
                <a:spcPct val="100000"/>
              </a:lnSpc>
              <a:spcBef>
                <a:spcPts val="0"/>
              </a:spcBef>
              <a:spcAft>
                <a:spcPts val="0"/>
              </a:spcAft>
              <a:buClrTx/>
              <a:buSzTx/>
              <a:buFontTx/>
              <a:buNone/>
              <a:tabLst/>
              <a:defRPr/>
            </a:pPr>
            <a:r>
              <a:rPr lang="en-GB" dirty="0"/>
              <a:t>QwErTy987123! Cracked in 15 seconds</a:t>
            </a:r>
          </a:p>
          <a:p>
            <a:pPr marL="0" marR="0" lvl="0" indent="0" algn="l" defTabSz="713232" rtl="0" eaLnBrk="1" fontAlgn="auto" latinLnBrk="0" hangingPunct="1">
              <a:lnSpc>
                <a:spcPct val="100000"/>
              </a:lnSpc>
              <a:spcBef>
                <a:spcPts val="0"/>
              </a:spcBef>
              <a:spcAft>
                <a:spcPts val="0"/>
              </a:spcAft>
              <a:buClrTx/>
              <a:buSzTx/>
              <a:buFontTx/>
              <a:buNone/>
              <a:tabLst/>
              <a:defRPr/>
            </a:pPr>
            <a:endParaRPr lang="en-GB" dirty="0"/>
          </a:p>
          <a:p>
            <a:pPr marL="0" marR="0" lvl="0" indent="0" algn="l" defTabSz="713232" rtl="0" eaLnBrk="1" fontAlgn="auto" latinLnBrk="0" hangingPunct="1">
              <a:lnSpc>
                <a:spcPct val="100000"/>
              </a:lnSpc>
              <a:spcBef>
                <a:spcPts val="0"/>
              </a:spcBef>
              <a:spcAft>
                <a:spcPts val="0"/>
              </a:spcAft>
              <a:buClrTx/>
              <a:buSzTx/>
              <a:buFontTx/>
              <a:buNone/>
              <a:tabLst/>
              <a:defRPr/>
            </a:pPr>
            <a:r>
              <a:rPr lang="en-GB" dirty="0" err="1"/>
              <a:t>CoffeeTinyFish</a:t>
            </a:r>
            <a:r>
              <a:rPr lang="en-GB" dirty="0"/>
              <a:t> = 6 hours</a:t>
            </a:r>
          </a:p>
          <a:p>
            <a:pPr marL="0" marR="0" lvl="0" indent="0" algn="l" defTabSz="713232" rtl="0" eaLnBrk="1" fontAlgn="auto" latinLnBrk="0" hangingPunct="1">
              <a:lnSpc>
                <a:spcPct val="100000"/>
              </a:lnSpc>
              <a:spcBef>
                <a:spcPts val="0"/>
              </a:spcBef>
              <a:spcAft>
                <a:spcPts val="0"/>
              </a:spcAft>
              <a:buClrTx/>
              <a:buSzTx/>
              <a:buFontTx/>
              <a:buNone/>
              <a:tabLst/>
              <a:defRPr/>
            </a:pPr>
            <a:endParaRPr lang="en-GB" dirty="0">
              <a:solidFill>
                <a:srgbClr val="002060"/>
              </a:solidFill>
            </a:endParaRPr>
          </a:p>
          <a:p>
            <a:pPr marL="0" marR="0" lvl="0" indent="0" algn="l" defTabSz="713232" rtl="0" eaLnBrk="1" fontAlgn="auto" latinLnBrk="0" hangingPunct="1">
              <a:lnSpc>
                <a:spcPct val="100000"/>
              </a:lnSpc>
              <a:spcBef>
                <a:spcPts val="0"/>
              </a:spcBef>
              <a:spcAft>
                <a:spcPts val="0"/>
              </a:spcAft>
              <a:buClrTx/>
              <a:buSzTx/>
              <a:buFontTx/>
              <a:buNone/>
              <a:tabLst/>
              <a:defRPr/>
            </a:pPr>
            <a:r>
              <a:rPr lang="en-GB" dirty="0">
                <a:solidFill>
                  <a:srgbClr val="002060"/>
                </a:solidFill>
              </a:rPr>
              <a:t>CoffeeTinyFish#9 = 6 years </a:t>
            </a:r>
          </a:p>
          <a:p>
            <a:pPr marL="0" marR="0" lvl="0" indent="0" algn="l" defTabSz="713232" rtl="0" eaLnBrk="1" fontAlgn="auto" latinLnBrk="0" hangingPunct="1">
              <a:lnSpc>
                <a:spcPct val="100000"/>
              </a:lnSpc>
              <a:spcBef>
                <a:spcPts val="0"/>
              </a:spcBef>
              <a:spcAft>
                <a:spcPts val="0"/>
              </a:spcAft>
              <a:buClrTx/>
              <a:buSzTx/>
              <a:buFontTx/>
              <a:buNone/>
              <a:tabLst/>
              <a:defRPr/>
            </a:pPr>
            <a:endParaRPr lang="en-GB" b="1" dirty="0">
              <a:solidFill>
                <a:srgbClr val="002060"/>
              </a:solidFill>
            </a:endParaRPr>
          </a:p>
          <a:p>
            <a:pPr marL="0" marR="0" lvl="0" indent="0" algn="l" defTabSz="713232" rtl="0" eaLnBrk="1" fontAlgn="auto" latinLnBrk="0" hangingPunct="1">
              <a:lnSpc>
                <a:spcPct val="100000"/>
              </a:lnSpc>
              <a:spcBef>
                <a:spcPts val="0"/>
              </a:spcBef>
              <a:spcAft>
                <a:spcPts val="0"/>
              </a:spcAft>
              <a:buClrTx/>
              <a:buSzTx/>
              <a:buFontTx/>
              <a:buNone/>
              <a:tabLst/>
              <a:defRPr/>
            </a:pPr>
            <a:r>
              <a:rPr lang="en-GB" b="1" dirty="0">
                <a:solidFill>
                  <a:srgbClr val="002060"/>
                </a:solidFill>
              </a:rPr>
              <a:t>Check your password strength at: www.</a:t>
            </a:r>
            <a:r>
              <a:rPr lang="en-GB" b="1" dirty="0"/>
              <a:t>howsecureismypassword.net/</a:t>
            </a:r>
          </a:p>
          <a:p>
            <a:pPr marL="0" marR="0" lvl="0" indent="0" algn="l" defTabSz="713232" rtl="0" eaLnBrk="1" fontAlgn="auto" latinLnBrk="0" hangingPunct="1">
              <a:lnSpc>
                <a:spcPct val="100000"/>
              </a:lnSpc>
              <a:spcBef>
                <a:spcPts val="0"/>
              </a:spcBef>
              <a:spcAft>
                <a:spcPts val="0"/>
              </a:spcAft>
              <a:buClrTx/>
              <a:buSzTx/>
              <a:buFontTx/>
              <a:buNone/>
              <a:tabLst/>
              <a:defRPr/>
            </a:pPr>
            <a:endParaRPr lang="en-GB" dirty="0">
              <a:solidFill>
                <a:srgbClr val="002060"/>
              </a:solidFill>
            </a:endParaRPr>
          </a:p>
          <a:p>
            <a:pPr marL="0" marR="0" lvl="0" indent="0" algn="l" defTabSz="713232" rtl="0" eaLnBrk="1" fontAlgn="auto" latinLnBrk="0" hangingPunct="1">
              <a:lnSpc>
                <a:spcPct val="100000"/>
              </a:lnSpc>
              <a:spcBef>
                <a:spcPts val="0"/>
              </a:spcBef>
              <a:spcAft>
                <a:spcPts val="0"/>
              </a:spcAft>
              <a:buClrTx/>
              <a:buSzTx/>
              <a:buFontTx/>
              <a:buNone/>
              <a:tabLst/>
              <a:defRPr/>
            </a:pPr>
            <a:r>
              <a:rPr lang="en-GB" b="1" dirty="0">
                <a:solidFill>
                  <a:srgbClr val="002060"/>
                </a:solidFill>
              </a:rPr>
              <a:t>You can check whether your email address and/or password have been exposed in a data breach by another company by visiting www.haveibeenpwned.com </a:t>
            </a:r>
          </a:p>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18</a:t>
            </a:fld>
            <a:endParaRPr lang="en-GB"/>
          </a:p>
        </p:txBody>
      </p:sp>
    </p:spTree>
    <p:extLst>
      <p:ext uri="{BB962C8B-B14F-4D97-AF65-F5344CB8AC3E}">
        <p14:creationId xmlns:p14="http://schemas.microsoft.com/office/powerpoint/2010/main" val="3803424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36" b="0" i="0" u="none" strike="noStrike" kern="1200" baseline="0" dirty="0">
                <a:solidFill>
                  <a:schemeClr val="tx1"/>
                </a:solidFill>
                <a:latin typeface="+mn-lt"/>
                <a:ea typeface="+mn-ea"/>
                <a:cs typeface="+mn-cs"/>
              </a:rPr>
              <a:t>In a typical phishing attack, scammers send fake emails to thousands of people, asking for sensitive information (such as bank details), or containing links to bad websites. They might try to trick you into sending money or steal your details to sell on to a 3</a:t>
            </a:r>
            <a:r>
              <a:rPr lang="en-GB" sz="936" b="0" i="0" u="none" strike="noStrike" kern="1200" baseline="30000" dirty="0">
                <a:solidFill>
                  <a:schemeClr val="tx1"/>
                </a:solidFill>
                <a:latin typeface="+mn-lt"/>
                <a:ea typeface="+mn-ea"/>
                <a:cs typeface="+mn-cs"/>
              </a:rPr>
              <a:t>rd</a:t>
            </a:r>
            <a:r>
              <a:rPr lang="en-GB" sz="936" b="0" i="0" u="none" strike="noStrike" kern="1200" baseline="0" dirty="0">
                <a:solidFill>
                  <a:schemeClr val="tx1"/>
                </a:solidFill>
                <a:latin typeface="+mn-lt"/>
                <a:ea typeface="+mn-ea"/>
                <a:cs typeface="+mn-cs"/>
              </a:rPr>
              <a:t> party. </a:t>
            </a:r>
          </a:p>
          <a:p>
            <a:endParaRPr lang="en-GB" sz="936" b="0" i="0" u="none" strike="noStrike" kern="1200" baseline="0" dirty="0">
              <a:solidFill>
                <a:schemeClr val="tx1"/>
              </a:solidFill>
              <a:latin typeface="+mn-lt"/>
              <a:ea typeface="+mn-ea"/>
              <a:cs typeface="+mn-cs"/>
            </a:endParaRPr>
          </a:p>
          <a:p>
            <a:pPr marL="285750" indent="-285750">
              <a:lnSpc>
                <a:spcPct val="150000"/>
              </a:lnSpc>
              <a:buFont typeface="Wingdings" panose="05000000000000000000" pitchFamily="2" charset="2"/>
              <a:buChar char="Ø"/>
            </a:pPr>
            <a:r>
              <a:rPr lang="en-GB" b="1" u="sng" dirty="0">
                <a:solidFill>
                  <a:srgbClr val="002060"/>
                </a:solidFill>
              </a:rPr>
              <a:t>Configure</a:t>
            </a:r>
            <a:r>
              <a:rPr lang="en-GB" b="1" dirty="0">
                <a:solidFill>
                  <a:srgbClr val="002060"/>
                </a:solidFill>
              </a:rPr>
              <a:t> accounts appropriately </a:t>
            </a:r>
          </a:p>
          <a:p>
            <a:pPr marL="642366" lvl="1" indent="-285750">
              <a:lnSpc>
                <a:spcPct val="150000"/>
              </a:lnSpc>
              <a:buFont typeface="Courier New" panose="02070309020205020404" pitchFamily="49" charset="0"/>
              <a:buChar char="o"/>
            </a:pPr>
            <a:r>
              <a:rPr lang="en-GB" b="0" dirty="0">
                <a:solidFill>
                  <a:srgbClr val="002060"/>
                </a:solidFill>
              </a:rPr>
              <a:t>Its important to make sure that your charity’s IT is set up to protect your charity if you suffer a phishing attack. Simple steps you can take are; </a:t>
            </a:r>
          </a:p>
          <a:p>
            <a:pPr marL="998982" lvl="2" indent="-285750">
              <a:lnSpc>
                <a:spcPct val="150000"/>
              </a:lnSpc>
              <a:buFont typeface="Courier New" panose="02070309020205020404" pitchFamily="49" charset="0"/>
              <a:buChar char="o"/>
            </a:pPr>
            <a:r>
              <a:rPr lang="en-GB" b="0" dirty="0">
                <a:solidFill>
                  <a:srgbClr val="002060"/>
                </a:solidFill>
              </a:rPr>
              <a:t>Give everyone their own account </a:t>
            </a:r>
          </a:p>
          <a:p>
            <a:pPr marL="998982" lvl="2" indent="-285750">
              <a:lnSpc>
                <a:spcPct val="150000"/>
              </a:lnSpc>
              <a:buFont typeface="Courier New" panose="02070309020205020404" pitchFamily="49" charset="0"/>
              <a:buChar char="o"/>
            </a:pPr>
            <a:r>
              <a:rPr lang="en-GB" b="0" dirty="0">
                <a:solidFill>
                  <a:srgbClr val="002060"/>
                </a:solidFill>
              </a:rPr>
              <a:t>Make sure users have the ‘least privileges’ needed to carry out their role – for example only able to access data that they need to see. </a:t>
            </a:r>
          </a:p>
          <a:p>
            <a:pPr marL="998982" lvl="2" indent="-285750">
              <a:lnSpc>
                <a:spcPct val="150000"/>
              </a:lnSpc>
              <a:buFont typeface="Courier New" panose="02070309020205020404" pitchFamily="49" charset="0"/>
              <a:buChar char="o"/>
            </a:pPr>
            <a:r>
              <a:rPr lang="en-GB" b="0" dirty="0">
                <a:solidFill>
                  <a:srgbClr val="002060"/>
                </a:solidFill>
              </a:rPr>
              <a:t>Only give full system access (</a:t>
            </a:r>
            <a:r>
              <a:rPr lang="en-GB" b="0" dirty="0" err="1">
                <a:solidFill>
                  <a:srgbClr val="002060"/>
                </a:solidFill>
              </a:rPr>
              <a:t>Adminstrator</a:t>
            </a:r>
            <a:r>
              <a:rPr lang="en-GB" b="0" dirty="0">
                <a:solidFill>
                  <a:srgbClr val="002060"/>
                </a:solidFill>
              </a:rPr>
              <a:t> access) to those who need it – for example the person that manages your IT. </a:t>
            </a:r>
          </a:p>
          <a:p>
            <a:pPr marL="998982" lvl="2"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Use two factor authentication (2FA) on your important accounts such as email. This means that even if an attacker knows your passwords, they still won’t be able to access that account. </a:t>
            </a:r>
          </a:p>
          <a:p>
            <a:pPr marL="642366" lvl="1" indent="-285750">
              <a:lnSpc>
                <a:spcPct val="150000"/>
              </a:lnSpc>
              <a:buFont typeface="Courier New" panose="02070309020205020404" pitchFamily="49" charset="0"/>
              <a:buChar char="o"/>
            </a:pPr>
            <a:r>
              <a:rPr lang="en-GB" b="0" i="0" u="none" strike="noStrike" kern="1200" baseline="0" dirty="0">
                <a:solidFill>
                  <a:schemeClr val="tx1"/>
                </a:solidFill>
                <a:latin typeface="+mn-lt"/>
                <a:ea typeface="+mn-ea"/>
                <a:cs typeface="+mn-cs"/>
              </a:rPr>
              <a:t>These steps will help minimise the damage that is caused by preventing an attacker gaining access to as much of your system as possible. </a:t>
            </a:r>
          </a:p>
          <a:p>
            <a:pPr marL="285750" indent="-285750">
              <a:lnSpc>
                <a:spcPct val="150000"/>
              </a:lnSpc>
              <a:buFont typeface="Wingdings" panose="05000000000000000000" pitchFamily="2" charset="2"/>
              <a:buChar char="Ø"/>
            </a:pPr>
            <a:endParaRPr lang="en-GB" b="0" i="0" u="none" strike="noStrike" kern="1200" baseline="0" dirty="0">
              <a:solidFill>
                <a:schemeClr val="tx1"/>
              </a:solidFill>
              <a:latin typeface="+mn-lt"/>
              <a:ea typeface="+mn-ea"/>
              <a:cs typeface="+mn-cs"/>
            </a:endParaRPr>
          </a:p>
          <a:p>
            <a:pPr marL="285750" indent="-285750">
              <a:lnSpc>
                <a:spcPct val="150000"/>
              </a:lnSpc>
              <a:buFont typeface="Wingdings" panose="05000000000000000000" pitchFamily="2" charset="2"/>
              <a:buChar char="Ø"/>
            </a:pPr>
            <a:r>
              <a:rPr lang="en-GB" b="1" dirty="0">
                <a:solidFill>
                  <a:srgbClr val="002060"/>
                </a:solidFill>
              </a:rPr>
              <a:t>Think about </a:t>
            </a:r>
            <a:r>
              <a:rPr lang="en-GB" b="1" u="sng" dirty="0">
                <a:solidFill>
                  <a:srgbClr val="002060"/>
                </a:solidFill>
              </a:rPr>
              <a:t>how you operate</a:t>
            </a:r>
            <a:r>
              <a:rPr lang="en-GB" b="1" dirty="0">
                <a:solidFill>
                  <a:srgbClr val="002060"/>
                </a:solidFill>
              </a:rPr>
              <a:t>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Consider ways that someone might target your charity, and make sure your trustees, staff and volunteers all understand normal ways of working. For example, do your users know who your organisation works with – would they open an email from just anyone? Common tricks include sending an invoice for a service that you haven't used, so when the attachment is opened, malware is automatically installed (without your knowledge) on your computer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Another common scam is to trick staff into transferring money or information by sending emails that look authentic. Work with your trustees, staff and volunteers to see how you can help make these tricks less successful. For example; </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Do users know what to do with unusual requests, and where to get help? </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Would users be willing to challenge an important individual (a trustee perhaps) if the request was unusual or asked them to circumvent the normal process? </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Do you understand the day-to-day relationships your charity has? Scammers will often send phishing emails from large organisations (such as banks) in the hope that some of the email recipients will have a connection to that company. If you get an email from an organisation you don't do business with, treat it with suspicion. </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Encourage staff to have the confidence to ask ‘is this genuine?’ can be the difference between staying safe, or a costly mishap. </a:t>
            </a:r>
          </a:p>
          <a:p>
            <a:pPr marL="998982" lvl="2" indent="-285750">
              <a:lnSpc>
                <a:spcPct val="150000"/>
              </a:lnSpc>
              <a:buFont typeface="Courier New" panose="02070309020205020404" pitchFamily="49" charset="0"/>
              <a:buChar char="o"/>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Know the </a:t>
            </a:r>
            <a:r>
              <a:rPr lang="en-GB" b="1" u="sng" dirty="0">
                <a:solidFill>
                  <a:srgbClr val="002060"/>
                </a:solidFill>
              </a:rPr>
              <a:t>obvious signs </a:t>
            </a:r>
            <a:r>
              <a:rPr lang="en-GB" b="1" dirty="0">
                <a:solidFill>
                  <a:srgbClr val="002060"/>
                </a:solidFill>
              </a:rPr>
              <a:t>of phishing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Expecting your trustees, staff and volunteers to identify and delete all phishing emails is an impossible request and would have a detrimental effect on a charity’s productivity. However there are some obvious signs which you can help your users be on the look out for; </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Poor spelling, grammar and punctuation</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Is the design (and quality) what you'd expect from a credible, large organisation?</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Is it addressed to you by name, or does it refer to 'valued customer', or 'friend', or 'colleague’?</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Does the email contain a veiled threat that asks you to act urgently? Be suspicious of words like 'send these details within 24 hours' or 'you have been a victim of crime, click here immediately’.</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Look out for emails that appear to come from a high-ranking person within your organisation, such as a trustee or manager asking you to do something they wouldn’t normally ask. </a:t>
            </a:r>
          </a:p>
          <a:p>
            <a:pPr marL="998982" lvl="2" indent="-285750">
              <a:lnSpc>
                <a:spcPct val="150000"/>
              </a:lnSpc>
              <a:buFont typeface="Courier New" panose="02070309020205020404" pitchFamily="49" charset="0"/>
              <a:buChar char="o"/>
            </a:pPr>
            <a:r>
              <a:rPr lang="en-GB" sz="1000" b="0" i="0" u="none" strike="noStrike" kern="1200" baseline="0" dirty="0">
                <a:solidFill>
                  <a:schemeClr val="tx1"/>
                </a:solidFill>
                <a:latin typeface="+mn-lt"/>
                <a:ea typeface="+mn-ea"/>
                <a:cs typeface="+mn-cs"/>
              </a:rPr>
              <a:t>If it sounds too good to be true, such as a large donation in return for banking details, it might well be. Try picking up the phone (using a number you already know to be correct) and check with the sender that its genuine.</a:t>
            </a:r>
          </a:p>
          <a:p>
            <a:pPr marL="998982" lvl="2" indent="-285750">
              <a:lnSpc>
                <a:spcPct val="150000"/>
              </a:lnSpc>
              <a:buFont typeface="Courier New" panose="02070309020205020404" pitchFamily="49" charset="0"/>
              <a:buChar char="o"/>
            </a:pPr>
            <a:endParaRPr lang="en-GB" b="0"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Check your </a:t>
            </a:r>
            <a:r>
              <a:rPr lang="en-GB" b="1" u="sng" dirty="0">
                <a:solidFill>
                  <a:srgbClr val="002060"/>
                </a:solidFill>
              </a:rPr>
              <a:t>digital footprint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Attackers use publicly available information about your charity and staff to make their phishing messages more convincing. This is often gleaned from your website and social media accounts (information known as a 'digital footprint’).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Check whether the information you have on your website is completely necessary for your normal visitors -  could attackers utilise information about managers or trustees to trick an unsuspecting staff member or volunteer?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Help your staff understand how sharing their personal information can affect them and your charity. People shouldn’t remove all trace of themselves from the internet but understanding the consequences of publicising information about themselves and your charity will help stop your charity becoming a target. </a:t>
            </a:r>
          </a:p>
          <a:p>
            <a:pPr marL="642366" lvl="1" indent="-285750">
              <a:lnSpc>
                <a:spcPct val="150000"/>
              </a:lnSpc>
              <a:buFont typeface="Courier New" panose="02070309020205020404" pitchFamily="49" charset="0"/>
              <a:buChar char="o"/>
            </a:pPr>
            <a:endParaRPr lang="en-GB" b="0" u="none" dirty="0">
              <a:solidFill>
                <a:srgbClr val="002060"/>
              </a:solidFill>
            </a:endParaRPr>
          </a:p>
          <a:p>
            <a:pPr marL="285750" indent="-285750">
              <a:lnSpc>
                <a:spcPct val="150000"/>
              </a:lnSpc>
              <a:buFont typeface="Wingdings" panose="05000000000000000000" pitchFamily="2" charset="2"/>
              <a:buChar char="Ø"/>
            </a:pPr>
            <a:r>
              <a:rPr lang="en-GB" b="1" u="sng" dirty="0">
                <a:solidFill>
                  <a:srgbClr val="002060"/>
                </a:solidFill>
              </a:rPr>
              <a:t>Report</a:t>
            </a:r>
            <a:r>
              <a:rPr lang="en-GB" b="1" dirty="0">
                <a:solidFill>
                  <a:srgbClr val="002060"/>
                </a:solidFill>
              </a:rPr>
              <a:t> all attacks</a:t>
            </a:r>
          </a:p>
          <a:p>
            <a:pPr marL="642366" lvl="1" indent="-285750">
              <a:lnSpc>
                <a:spcPct val="150000"/>
              </a:lnSpc>
              <a:buFont typeface="Courier New" panose="02070309020205020404" pitchFamily="49" charset="0"/>
              <a:buChar char="o"/>
            </a:pPr>
            <a:r>
              <a:rPr lang="en-GB" b="0" dirty="0">
                <a:solidFill>
                  <a:srgbClr val="002060"/>
                </a:solidFill>
              </a:rPr>
              <a:t>Make sure that your trustees, staff and volunteers are encouraged to ask for help if they think that they might have been a victim of phishing. </a:t>
            </a:r>
            <a:r>
              <a:rPr lang="en-GB" sz="936" b="0" i="0" u="none" strike="noStrike" kern="1200" baseline="0" dirty="0">
                <a:solidFill>
                  <a:schemeClr val="tx1"/>
                </a:solidFill>
                <a:latin typeface="+mn-lt"/>
                <a:ea typeface="+mn-ea"/>
                <a:cs typeface="+mn-cs"/>
              </a:rPr>
              <a:t>It’s important to get the person who manages your IT to scan for malware and change passwords as soon as possible if you suspect a successful attack has occurred.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Do not punish staff if they get caught out. It discourages people from reporting in future, and can make them so fearful that they spend excessive time and energy scrutinising every email they receive. Both these things cause more harm to your charity in the long run. </a:t>
            </a:r>
          </a:p>
          <a:p>
            <a:pPr marL="642366" lvl="1" indent="-285750">
              <a:lnSpc>
                <a:spcPct val="150000"/>
              </a:lnSpc>
              <a:buFont typeface="Courier New" panose="02070309020205020404" pitchFamily="49" charset="0"/>
              <a:buChar char="o"/>
            </a:pPr>
            <a:r>
              <a:rPr lang="en-GB" sz="936" b="0" i="0" u="none" strike="noStrike" kern="1200" baseline="0" dirty="0">
                <a:solidFill>
                  <a:schemeClr val="tx1"/>
                </a:solidFill>
                <a:latin typeface="+mn-lt"/>
                <a:ea typeface="+mn-ea"/>
                <a:cs typeface="+mn-cs"/>
              </a:rPr>
              <a:t>We’ll talk about where to report to Police and others on the next slide. </a:t>
            </a:r>
          </a:p>
          <a:p>
            <a:pPr marL="642366" lvl="1" indent="-285750">
              <a:lnSpc>
                <a:spcPct val="150000"/>
              </a:lnSpc>
              <a:buFont typeface="Courier New" panose="02070309020205020404" pitchFamily="49" charset="0"/>
              <a:buChar char="o"/>
            </a:pPr>
            <a:endParaRPr lang="en-GB" b="0" dirty="0">
              <a:solidFill>
                <a:srgbClr val="002060"/>
              </a:solidFill>
            </a:endParaRPr>
          </a:p>
          <a:p>
            <a:endParaRPr lang="en-GB" sz="936" b="0" i="0" u="none" strike="noStrike" kern="1200" baseline="0" dirty="0">
              <a:solidFill>
                <a:schemeClr val="tx1"/>
              </a:solidFill>
              <a:latin typeface="+mn-lt"/>
              <a:ea typeface="+mn-ea"/>
              <a:cs typeface="+mn-cs"/>
            </a:endParaRPr>
          </a:p>
          <a:p>
            <a:endParaRPr lang="en-GB" sz="936"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19</a:t>
            </a:fld>
            <a:endParaRPr lang="en-GB"/>
          </a:p>
        </p:txBody>
      </p:sp>
    </p:spTree>
    <p:extLst>
      <p:ext uri="{BB962C8B-B14F-4D97-AF65-F5344CB8AC3E}">
        <p14:creationId xmlns:p14="http://schemas.microsoft.com/office/powerpoint/2010/main" val="482977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20</a:t>
            </a:fld>
            <a:endParaRPr lang="en-GB"/>
          </a:p>
        </p:txBody>
      </p:sp>
    </p:spTree>
    <p:extLst>
      <p:ext uri="{BB962C8B-B14F-4D97-AF65-F5344CB8AC3E}">
        <p14:creationId xmlns:p14="http://schemas.microsoft.com/office/powerpoint/2010/main" val="1319706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36" b="0" i="0" u="none" strike="noStrike" kern="1200" baseline="0" dirty="0">
                <a:solidFill>
                  <a:schemeClr val="tx1"/>
                </a:solidFill>
                <a:latin typeface="+mn-lt"/>
                <a:ea typeface="+mn-ea"/>
                <a:cs typeface="+mn-cs"/>
              </a:rPr>
              <a:t>Link in case embedded video doesn’t work: </a:t>
            </a:r>
            <a:r>
              <a:rPr lang="en-GB" sz="936" kern="1200" dirty="0">
                <a:solidFill>
                  <a:schemeClr val="tx1"/>
                </a:solidFill>
                <a:effectLst/>
                <a:latin typeface="+mn-lt"/>
                <a:ea typeface="+mn-ea"/>
                <a:cs typeface="+mn-cs"/>
                <a:hlinkClick r:id="rId3"/>
              </a:rPr>
              <a:t>https://youtu.be/_YRs28yBYuI</a:t>
            </a:r>
            <a:r>
              <a:rPr lang="en-GB" sz="936" kern="1200" dirty="0">
                <a:solidFill>
                  <a:schemeClr val="tx1"/>
                </a:solidFill>
                <a:effectLst/>
                <a:latin typeface="+mn-lt"/>
                <a:ea typeface="+mn-ea"/>
                <a:cs typeface="+mn-cs"/>
              </a:rPr>
              <a:t> </a:t>
            </a:r>
          </a:p>
          <a:p>
            <a:endParaRPr lang="en-GB" sz="936" b="0" i="0" u="none" strike="noStrike" kern="1200" baseline="0" dirty="0">
              <a:solidFill>
                <a:schemeClr val="tx1"/>
              </a:solidFill>
              <a:effectLst/>
              <a:latin typeface="+mn-lt"/>
              <a:ea typeface="+mn-ea"/>
              <a:cs typeface="+mn-cs"/>
            </a:endParaRPr>
          </a:p>
          <a:p>
            <a:pPr fontAlgn="base"/>
            <a:r>
              <a:rPr lang="en-GB" sz="936" b="1" kern="1200" dirty="0">
                <a:solidFill>
                  <a:schemeClr val="tx1"/>
                </a:solidFill>
                <a:effectLst/>
                <a:latin typeface="+mn-lt"/>
                <a:ea typeface="+mn-ea"/>
                <a:cs typeface="+mn-cs"/>
              </a:rPr>
              <a:t>Understanding your digital footprint</a:t>
            </a:r>
          </a:p>
          <a:p>
            <a:pPr marL="171450" indent="-171450" fontAlgn="base">
              <a:buFont typeface="Arial" panose="020B0604020202020204" pitchFamily="34" charset="0"/>
              <a:buChar char="•"/>
            </a:pPr>
            <a:r>
              <a:rPr lang="en-GB" sz="936" kern="1200" dirty="0">
                <a:solidFill>
                  <a:schemeClr val="tx1"/>
                </a:solidFill>
                <a:effectLst/>
                <a:latin typeface="+mn-lt"/>
                <a:ea typeface="+mn-ea"/>
                <a:cs typeface="+mn-cs"/>
              </a:rPr>
              <a:t>It's worth exercising some caution when using social media. Not everyone using social media is necessarily who they say they are. Take a moment to check if you </a:t>
            </a:r>
            <a:r>
              <a:rPr lang="en-GB" sz="936" b="1" kern="1200" dirty="0">
                <a:solidFill>
                  <a:schemeClr val="tx1"/>
                </a:solidFill>
                <a:effectLst/>
                <a:latin typeface="+mn-lt"/>
                <a:ea typeface="+mn-ea"/>
                <a:cs typeface="+mn-cs"/>
              </a:rPr>
              <a:t>know</a:t>
            </a:r>
            <a:r>
              <a:rPr lang="en-GB" sz="936" kern="1200" dirty="0">
                <a:solidFill>
                  <a:schemeClr val="tx1"/>
                </a:solidFill>
                <a:effectLst/>
                <a:latin typeface="+mn-lt"/>
                <a:ea typeface="+mn-ea"/>
                <a:cs typeface="+mn-cs"/>
              </a:rPr>
              <a:t> the person, and if the friend/link/follow is genuine. </a:t>
            </a:r>
          </a:p>
          <a:p>
            <a:pPr marL="171450" indent="-171450" fontAlgn="base">
              <a:buFont typeface="Arial" panose="020B0604020202020204" pitchFamily="34" charset="0"/>
              <a:buChar char="•"/>
            </a:pPr>
            <a:r>
              <a:rPr lang="en-GB" sz="936" kern="1200" dirty="0">
                <a:solidFill>
                  <a:schemeClr val="tx1"/>
                </a:solidFill>
                <a:effectLst/>
                <a:latin typeface="+mn-lt"/>
                <a:ea typeface="+mn-ea"/>
                <a:cs typeface="+mn-cs"/>
              </a:rPr>
              <a:t>Less obviously, you should think about your digital footprint, which is a term used to describe the entirety of information that you post online, including photos and status updates. Criminals can use this publicly available information to steal your identity, or use it to make phishing messages more convincing. You should:</a:t>
            </a:r>
          </a:p>
          <a:p>
            <a:pPr marL="171450" indent="-171450" fontAlgn="base">
              <a:buFont typeface="Arial" panose="020B0604020202020204" pitchFamily="34" charset="0"/>
              <a:buChar char="•"/>
            </a:pPr>
            <a:r>
              <a:rPr lang="en-GB" sz="936" kern="1200" dirty="0">
                <a:solidFill>
                  <a:schemeClr val="tx1"/>
                </a:solidFill>
                <a:effectLst/>
                <a:latin typeface="+mn-lt"/>
                <a:ea typeface="+mn-ea"/>
                <a:cs typeface="+mn-cs"/>
              </a:rPr>
              <a:t>Think about </a:t>
            </a:r>
            <a:r>
              <a:rPr lang="en-GB" sz="936" b="1" kern="1200" dirty="0">
                <a:solidFill>
                  <a:schemeClr val="tx1"/>
                </a:solidFill>
                <a:effectLst/>
                <a:latin typeface="+mn-lt"/>
                <a:ea typeface="+mn-ea"/>
                <a:cs typeface="+mn-cs"/>
              </a:rPr>
              <a:t>what</a:t>
            </a:r>
            <a:r>
              <a:rPr lang="en-GB" sz="936" kern="1200" dirty="0">
                <a:solidFill>
                  <a:schemeClr val="tx1"/>
                </a:solidFill>
                <a:effectLst/>
                <a:latin typeface="+mn-lt"/>
                <a:ea typeface="+mn-ea"/>
                <a:cs typeface="+mn-cs"/>
              </a:rPr>
              <a:t> you're posting, and </a:t>
            </a:r>
            <a:r>
              <a:rPr lang="en-GB" sz="936" b="1" kern="1200" dirty="0">
                <a:solidFill>
                  <a:schemeClr val="tx1"/>
                </a:solidFill>
                <a:effectLst/>
                <a:latin typeface="+mn-lt"/>
                <a:ea typeface="+mn-ea"/>
                <a:cs typeface="+mn-cs"/>
              </a:rPr>
              <a:t>who</a:t>
            </a:r>
            <a:r>
              <a:rPr lang="en-GB" sz="936" kern="1200" dirty="0">
                <a:solidFill>
                  <a:schemeClr val="tx1"/>
                </a:solidFill>
                <a:effectLst/>
                <a:latin typeface="+mn-lt"/>
                <a:ea typeface="+mn-ea"/>
                <a:cs typeface="+mn-cs"/>
              </a:rPr>
              <a:t> has access to it. Have you configured the privacy options so that it's only accessible to the people you want to see it?</a:t>
            </a:r>
          </a:p>
          <a:p>
            <a:pPr marL="171450" indent="-171450" fontAlgn="base">
              <a:buFont typeface="Arial" panose="020B0604020202020204" pitchFamily="34" charset="0"/>
              <a:buChar char="•"/>
            </a:pPr>
            <a:r>
              <a:rPr lang="en-GB" sz="936" kern="1200" dirty="0">
                <a:solidFill>
                  <a:schemeClr val="tx1"/>
                </a:solidFill>
                <a:effectLst/>
                <a:latin typeface="+mn-lt"/>
                <a:ea typeface="+mn-ea"/>
                <a:cs typeface="+mn-cs"/>
              </a:rPr>
              <a:t>Consider what your followers and friends </a:t>
            </a:r>
            <a:r>
              <a:rPr lang="en-GB" sz="936" b="1" kern="1200" dirty="0">
                <a:solidFill>
                  <a:schemeClr val="tx1"/>
                </a:solidFill>
                <a:effectLst/>
                <a:latin typeface="+mn-lt"/>
                <a:ea typeface="+mn-ea"/>
                <a:cs typeface="+mn-cs"/>
              </a:rPr>
              <a:t>need</a:t>
            </a:r>
            <a:r>
              <a:rPr lang="en-GB" sz="936" kern="1200" dirty="0">
                <a:solidFill>
                  <a:schemeClr val="tx1"/>
                </a:solidFill>
                <a:effectLst/>
                <a:latin typeface="+mn-lt"/>
                <a:ea typeface="+mn-ea"/>
                <a:cs typeface="+mn-cs"/>
              </a:rPr>
              <a:t> to know, and what detail is unnecessary (but could be useful for criminals).</a:t>
            </a:r>
          </a:p>
          <a:p>
            <a:pPr marL="171450" indent="-171450" fontAlgn="base">
              <a:buFont typeface="Arial" panose="020B0604020202020204" pitchFamily="34" charset="0"/>
              <a:buChar char="•"/>
            </a:pPr>
            <a:r>
              <a:rPr lang="en-GB" sz="936" kern="1200" dirty="0">
                <a:solidFill>
                  <a:schemeClr val="tx1"/>
                </a:solidFill>
                <a:effectLst/>
                <a:latin typeface="+mn-lt"/>
                <a:ea typeface="+mn-ea"/>
                <a:cs typeface="+mn-cs"/>
              </a:rPr>
              <a:t>Have an idea about what your friends, colleagues or other contacts say about </a:t>
            </a:r>
            <a:r>
              <a:rPr lang="en-GB" sz="936" b="1" kern="1200" dirty="0">
                <a:solidFill>
                  <a:schemeClr val="tx1"/>
                </a:solidFill>
                <a:effectLst/>
                <a:latin typeface="+mn-lt"/>
                <a:ea typeface="+mn-ea"/>
                <a:cs typeface="+mn-cs"/>
              </a:rPr>
              <a:t>you </a:t>
            </a:r>
            <a:r>
              <a:rPr lang="en-GB" sz="936" kern="1200" dirty="0">
                <a:solidFill>
                  <a:schemeClr val="tx1"/>
                </a:solidFill>
                <a:effectLst/>
                <a:latin typeface="+mn-lt"/>
                <a:ea typeface="+mn-ea"/>
                <a:cs typeface="+mn-cs"/>
              </a:rPr>
              <a:t>online.</a:t>
            </a:r>
          </a:p>
          <a:p>
            <a:pPr marL="0" indent="0" fontAlgn="base">
              <a:buFont typeface="Arial" panose="020B0604020202020204" pitchFamily="34" charset="0"/>
              <a:buNone/>
            </a:pPr>
            <a:endParaRPr lang="en-GB" sz="936" kern="1200" dirty="0">
              <a:solidFill>
                <a:schemeClr val="tx1"/>
              </a:solidFill>
              <a:effectLst/>
              <a:latin typeface="+mn-lt"/>
              <a:ea typeface="+mn-ea"/>
              <a:cs typeface="+mn-cs"/>
            </a:endParaRPr>
          </a:p>
          <a:p>
            <a:pPr marL="0" indent="0" fontAlgn="base">
              <a:buFont typeface="Arial" panose="020B0604020202020204" pitchFamily="34" charset="0"/>
              <a:buNone/>
            </a:pPr>
            <a:r>
              <a:rPr lang="en-GB" sz="936" kern="1200" dirty="0">
                <a:solidFill>
                  <a:schemeClr val="tx1"/>
                </a:solidFill>
                <a:effectLst/>
                <a:latin typeface="+mn-lt"/>
                <a:ea typeface="+mn-ea"/>
                <a:cs typeface="+mn-cs"/>
              </a:rPr>
              <a:t>Above bullets are taken from </a:t>
            </a:r>
            <a:r>
              <a:rPr lang="en-GB" sz="936" u="sng" kern="1200" dirty="0">
                <a:solidFill>
                  <a:schemeClr val="accent1">
                    <a:lumMod val="75000"/>
                  </a:schemeClr>
                </a:solidFill>
                <a:effectLst/>
                <a:latin typeface="+mn-lt"/>
                <a:ea typeface="+mn-ea"/>
                <a:cs typeface="+mn-cs"/>
              </a:rPr>
              <a:t>https://www.ncsc.gov.uk/guidance/social-media-how-to-use-it-safely</a:t>
            </a:r>
            <a:r>
              <a:rPr lang="en-GB" sz="936" u="none" kern="1200" dirty="0">
                <a:solidFill>
                  <a:schemeClr val="accent1">
                    <a:lumMod val="75000"/>
                  </a:schemeClr>
                </a:solidFill>
                <a:effectLst/>
                <a:latin typeface="+mn-lt"/>
                <a:ea typeface="+mn-ea"/>
                <a:cs typeface="+mn-cs"/>
              </a:rPr>
              <a:t> </a:t>
            </a:r>
            <a:r>
              <a:rPr lang="en-GB" sz="936" kern="1200" dirty="0">
                <a:solidFill>
                  <a:schemeClr val="tx1"/>
                </a:solidFill>
                <a:effectLst/>
                <a:latin typeface="+mn-lt"/>
                <a:ea typeface="+mn-ea"/>
                <a:cs typeface="+mn-cs"/>
              </a:rPr>
              <a:t>(follow the link to find out more) </a:t>
            </a:r>
          </a:p>
          <a:p>
            <a:endParaRPr lang="en-GB" sz="936"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24B3010-55EA-4FB7-81AF-A8C5EA2F8CF8}" type="slidenum">
              <a:rPr lang="en-GB" smtClean="0"/>
              <a:t>21</a:t>
            </a:fld>
            <a:endParaRPr lang="en-GB"/>
          </a:p>
        </p:txBody>
      </p:sp>
    </p:spTree>
    <p:extLst>
      <p:ext uri="{BB962C8B-B14F-4D97-AF65-F5344CB8AC3E}">
        <p14:creationId xmlns:p14="http://schemas.microsoft.com/office/powerpoint/2010/main" val="1804710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Utilise the “attacking and defending your charity” facilitator notes</a:t>
            </a:r>
          </a:p>
        </p:txBody>
      </p:sp>
      <p:sp>
        <p:nvSpPr>
          <p:cNvPr id="4" name="Slide Number Placeholder 3"/>
          <p:cNvSpPr>
            <a:spLocks noGrp="1"/>
          </p:cNvSpPr>
          <p:nvPr>
            <p:ph type="sldNum" sz="quarter" idx="10"/>
          </p:nvPr>
        </p:nvSpPr>
        <p:spPr/>
        <p:txBody>
          <a:bodyPr/>
          <a:lstStyle/>
          <a:p>
            <a:fld id="{D24B3010-55EA-4FB7-81AF-A8C5EA2F8CF8}" type="slidenum">
              <a:rPr lang="en-GB" smtClean="0"/>
              <a:t>22</a:t>
            </a:fld>
            <a:endParaRPr lang="en-GB"/>
          </a:p>
        </p:txBody>
      </p:sp>
    </p:spTree>
    <p:extLst>
      <p:ext uri="{BB962C8B-B14F-4D97-AF65-F5344CB8AC3E}">
        <p14:creationId xmlns:p14="http://schemas.microsoft.com/office/powerpoint/2010/main" val="1198924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up to 3 organisations you should report to if you fall victim to a cyber attack. </a:t>
            </a:r>
          </a:p>
          <a:p>
            <a:endParaRPr lang="en-GB" dirty="0"/>
          </a:p>
          <a:p>
            <a:pPr marL="228600" indent="-228600">
              <a:buFont typeface="+mj-lt"/>
              <a:buAutoNum type="arabicPeriod"/>
            </a:pPr>
            <a:r>
              <a:rPr lang="en-GB" b="1" dirty="0"/>
              <a:t>Action Fraud is the Police’s central fraud reporting centre in the UK</a:t>
            </a:r>
            <a:r>
              <a:rPr lang="en-GB" dirty="0"/>
              <a:t>. You can either report through their website www.actionfraud.co.uk or if you think the attack is still in progress call them on </a:t>
            </a:r>
            <a:r>
              <a:rPr lang="en-GB" sz="936" b="1" i="0" kern="1200" dirty="0">
                <a:solidFill>
                  <a:schemeClr val="tx1"/>
                </a:solidFill>
                <a:effectLst/>
                <a:latin typeface="+mn-lt"/>
                <a:ea typeface="+mn-ea"/>
                <a:cs typeface="+mn-cs"/>
              </a:rPr>
              <a:t>0300 123 2040 </a:t>
            </a:r>
            <a:r>
              <a:rPr lang="en-GB" sz="936" b="0" i="0" kern="1200" dirty="0">
                <a:solidFill>
                  <a:schemeClr val="tx1"/>
                </a:solidFill>
                <a:effectLst/>
                <a:latin typeface="+mn-lt"/>
                <a:ea typeface="+mn-ea"/>
                <a:cs typeface="+mn-cs"/>
              </a:rPr>
              <a:t>which is open 24/7 with trained advisers. </a:t>
            </a:r>
          </a:p>
          <a:p>
            <a:pPr marL="585216" lvl="1" indent="-228600">
              <a:buFont typeface="Courier New" panose="02070309020205020404" pitchFamily="49" charset="0"/>
              <a:buChar char="o"/>
            </a:pPr>
            <a:r>
              <a:rPr lang="en-GB" b="0" i="0" kern="1200" dirty="0">
                <a:solidFill>
                  <a:schemeClr val="tx1"/>
                </a:solidFill>
                <a:effectLst/>
                <a:latin typeface="+mn-lt"/>
                <a:ea typeface="+mn-ea"/>
                <a:cs typeface="+mn-cs"/>
              </a:rPr>
              <a:t>Reporting to Police may be a requirement of your insurance policy. It will also help identify trends affecting charities and businesses which the Police may be able to take action against. </a:t>
            </a:r>
          </a:p>
          <a:p>
            <a:pPr marL="228600" lvl="0" indent="-228600">
              <a:buFont typeface="+mj-lt"/>
              <a:buAutoNum type="arabicPeriod"/>
            </a:pPr>
            <a:endParaRPr lang="en-GB" b="0" i="0" kern="1200" dirty="0">
              <a:solidFill>
                <a:schemeClr val="tx1"/>
              </a:solidFill>
              <a:effectLst/>
              <a:latin typeface="+mn-lt"/>
              <a:ea typeface="+mn-ea"/>
              <a:cs typeface="+mn-cs"/>
            </a:endParaRPr>
          </a:p>
          <a:p>
            <a:pPr marL="228600" lvl="0" indent="-228600">
              <a:buFont typeface="+mj-lt"/>
              <a:buAutoNum type="arabicPeriod"/>
            </a:pPr>
            <a:r>
              <a:rPr lang="en-GB" b="1" i="0" kern="1200" dirty="0">
                <a:solidFill>
                  <a:schemeClr val="tx1"/>
                </a:solidFill>
                <a:effectLst/>
                <a:latin typeface="+mn-lt"/>
                <a:ea typeface="+mn-ea"/>
                <a:cs typeface="+mn-cs"/>
              </a:rPr>
              <a:t>The Information Commissioners Office (ICO) is the data regulator in the UK. </a:t>
            </a:r>
          </a:p>
          <a:p>
            <a:pPr marL="585216" marR="0" lvl="1" indent="-228600" algn="l" defTabSz="713232"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b="0" i="0" kern="1200" dirty="0">
                <a:solidFill>
                  <a:schemeClr val="tx1"/>
                </a:solidFill>
                <a:effectLst/>
                <a:latin typeface="+mn-lt"/>
                <a:ea typeface="+mn-ea"/>
                <a:cs typeface="+mn-cs"/>
              </a:rPr>
              <a:t>Under the new Data Protection Act 2018 (also known as GDPR) </a:t>
            </a:r>
            <a:r>
              <a:rPr lang="en-GB" sz="1000" b="0" i="0" kern="1200" dirty="0">
                <a:solidFill>
                  <a:schemeClr val="tx1"/>
                </a:solidFill>
                <a:effectLst/>
                <a:latin typeface="+mn-lt"/>
                <a:ea typeface="+mn-ea"/>
                <a:cs typeface="+mn-cs"/>
              </a:rPr>
              <a:t>there is a requirement for organisations to report a personal data breach that affects people’s rights and freedoms, without undue delay and, where feasible, not later than 72 hours after having become aware of it.</a:t>
            </a:r>
          </a:p>
          <a:p>
            <a:pPr marL="585216" marR="0" lvl="1" indent="-228600" algn="l" defTabSz="713232"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b="0" dirty="0"/>
              <a:t>Quote from the ICO website - </a:t>
            </a:r>
            <a:r>
              <a:rPr lang="en-GB" sz="1000" b="0" i="0" kern="1200" dirty="0">
                <a:solidFill>
                  <a:schemeClr val="tx1"/>
                </a:solidFill>
                <a:effectLst/>
                <a:latin typeface="+mn-lt"/>
                <a:ea typeface="+mn-ea"/>
                <a:cs typeface="+mn-cs"/>
              </a:rPr>
              <a:t> ”</a:t>
            </a:r>
            <a:r>
              <a:rPr lang="en-GB" sz="1000" b="0" i="1" kern="1200" dirty="0">
                <a:solidFill>
                  <a:schemeClr val="tx1"/>
                </a:solidFill>
                <a:effectLst/>
                <a:latin typeface="+mn-lt"/>
                <a:ea typeface="+mn-ea"/>
                <a:cs typeface="+mn-cs"/>
              </a:rPr>
              <a:t>The ICO will not expect to receive comprehensive reports at the outset of the discovery or detection of an incident – but we will want to know the potential scope and the cause of the breach, mitigation actions you plan to take, and how you plan to address the problem.”</a:t>
            </a:r>
          </a:p>
          <a:p>
            <a:pPr marL="585216" marR="0" lvl="1" indent="-228600" algn="l" defTabSz="713232"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GB" sz="1000" b="0" i="1" kern="1200" dirty="0">
              <a:solidFill>
                <a:schemeClr val="tx1"/>
              </a:solidFill>
              <a:effectLst/>
              <a:latin typeface="+mn-lt"/>
              <a:ea typeface="+mn-ea"/>
              <a:cs typeface="+mn-cs"/>
            </a:endParaRPr>
          </a:p>
          <a:p>
            <a:pPr marL="228600" marR="0" lvl="0" indent="-228600" algn="l" defTabSz="713232" rtl="0" eaLnBrk="1" fontAlgn="auto" latinLnBrk="0" hangingPunct="1">
              <a:lnSpc>
                <a:spcPct val="100000"/>
              </a:lnSpc>
              <a:spcBef>
                <a:spcPts val="0"/>
              </a:spcBef>
              <a:spcAft>
                <a:spcPts val="0"/>
              </a:spcAft>
              <a:buClrTx/>
              <a:buSzTx/>
              <a:buFont typeface="+mj-lt"/>
              <a:buAutoNum type="arabicPeriod"/>
              <a:tabLst/>
              <a:defRPr/>
            </a:pPr>
            <a:r>
              <a:rPr lang="en-GB" sz="1000" b="1" i="0" kern="1200" dirty="0">
                <a:solidFill>
                  <a:schemeClr val="tx1"/>
                </a:solidFill>
                <a:effectLst/>
                <a:latin typeface="+mn-lt"/>
                <a:ea typeface="+mn-ea"/>
                <a:cs typeface="+mn-cs"/>
              </a:rPr>
              <a:t>The Charity Commission (details taken directly from their website)</a:t>
            </a:r>
          </a:p>
          <a:p>
            <a:pPr marL="0" marR="0" lvl="0" indent="0" algn="l" defTabSz="713232" rtl="0" eaLnBrk="1" fontAlgn="auto" latinLnBrk="0" hangingPunct="1">
              <a:lnSpc>
                <a:spcPct val="100000"/>
              </a:lnSpc>
              <a:spcBef>
                <a:spcPts val="0"/>
              </a:spcBef>
              <a:spcAft>
                <a:spcPts val="0"/>
              </a:spcAft>
              <a:buClrTx/>
              <a:buSzTx/>
              <a:buFont typeface="+mj-lt"/>
              <a:buNone/>
              <a:tabLst/>
              <a:defRPr/>
            </a:pPr>
            <a:endParaRPr lang="en-GB" sz="1000" b="0" i="0"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The Commission requires charities to report serious incidents. A serious incident is an adverse event, whether actual or alleged, which results in or risks significant:</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loss of your charity’s money or assets</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damage to your charity’s property</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harm to your charity’s work, beneficiaries or reputation</a:t>
            </a:r>
          </a:p>
          <a:p>
            <a:pPr marL="0" indent="0">
              <a:buFont typeface="Arial" panose="020B0604020202020204" pitchFamily="34" charset="0"/>
              <a:buNone/>
            </a:pPr>
            <a:endParaRPr lang="en-GB" sz="1200" b="0" i="1"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The most common type of incidents are frauds, thefts, significant financial losses, criminal breaches, terrorism or extremism allegations, and safeguarding issues.</a:t>
            </a:r>
          </a:p>
          <a:p>
            <a:endParaRPr lang="en-GB" sz="1200" b="0" i="1"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If a serious incident takes place, you need to report what happened and explain how you are dealing with it, even if you have reported it to the police, donors or another regulator.</a:t>
            </a:r>
          </a:p>
          <a:p>
            <a:endParaRPr lang="en-GB" sz="1200" b="0" i="1"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To report a serious incident you should email </a:t>
            </a:r>
            <a:r>
              <a:rPr lang="en-GB" sz="936" b="0" i="1" u="none" strike="noStrike" kern="1200" baseline="0" dirty="0">
                <a:solidFill>
                  <a:schemeClr val="tx1"/>
                </a:solidFill>
                <a:latin typeface="+mn-lt"/>
                <a:ea typeface="+mn-ea"/>
                <a:cs typeface="+mn-cs"/>
              </a:rPr>
              <a:t>RSI@charitycommission.gsi.gov.uk </a:t>
            </a:r>
          </a:p>
          <a:p>
            <a:pPr marL="0" indent="0">
              <a:lnSpc>
                <a:spcPct val="150000"/>
              </a:lnSpc>
              <a:buFont typeface="+mj-lt"/>
              <a:buNone/>
            </a:pPr>
            <a:endParaRPr lang="en-GB" sz="936" b="0" i="1" u="none" strike="noStrike" kern="1200" baseline="0" dirty="0">
              <a:solidFill>
                <a:schemeClr val="tx1"/>
              </a:solidFill>
              <a:effectLst/>
              <a:latin typeface="+mn-lt"/>
              <a:ea typeface="+mn-ea"/>
              <a:cs typeface="+mn-cs"/>
            </a:endParaRPr>
          </a:p>
          <a:p>
            <a:pPr marL="0" indent="0">
              <a:lnSpc>
                <a:spcPct val="150000"/>
              </a:lnSpc>
              <a:buFont typeface="+mj-lt"/>
              <a:buNone/>
            </a:pPr>
            <a:r>
              <a:rPr lang="en-GB" b="1" dirty="0">
                <a:solidFill>
                  <a:srgbClr val="002060"/>
                </a:solidFill>
              </a:rPr>
              <a:t>Other Regulators </a:t>
            </a:r>
          </a:p>
          <a:p>
            <a:pPr marL="699516" lvl="1" indent="-342900">
              <a:lnSpc>
                <a:spcPct val="150000"/>
              </a:lnSpc>
              <a:buFont typeface="Courier New" panose="02070309020205020404" pitchFamily="49" charset="0"/>
              <a:buChar char="o"/>
            </a:pPr>
            <a:r>
              <a:rPr lang="en-GB" sz="1200" b="0" i="0" kern="1200" dirty="0">
                <a:solidFill>
                  <a:srgbClr val="002060"/>
                </a:solidFill>
                <a:effectLst/>
                <a:latin typeface="+mn-lt"/>
                <a:ea typeface="+mn-ea"/>
                <a:cs typeface="+mn-cs"/>
              </a:rPr>
              <a:t>Some charities may also be subject to other regulators depending on their field who it may be a requirement to report a cyber security incident to. </a:t>
            </a:r>
          </a:p>
          <a:p>
            <a:pPr marL="699516" lvl="1" indent="-342900">
              <a:lnSpc>
                <a:spcPct val="150000"/>
              </a:lnSpc>
              <a:buFont typeface="Courier New" panose="02070309020205020404" pitchFamily="49" charset="0"/>
              <a:buChar char="o"/>
            </a:pPr>
            <a:r>
              <a:rPr lang="en-GB" sz="1200" b="0" i="0" kern="1200" dirty="0">
                <a:solidFill>
                  <a:srgbClr val="002060"/>
                </a:solidFill>
                <a:effectLst/>
                <a:latin typeface="+mn-lt"/>
                <a:ea typeface="+mn-ea"/>
                <a:cs typeface="+mn-cs"/>
              </a:rPr>
              <a:t>Some trust and grant funders require you to inform them if you have suffered an adverse incident. Check the terms of any funding you have in case you need to report to them also. </a:t>
            </a:r>
            <a:endParaRPr lang="en-GB" sz="1000" b="0" i="0" kern="1200" dirty="0">
              <a:solidFill>
                <a:schemeClr val="tx1"/>
              </a:solidFill>
              <a:effectLst/>
              <a:latin typeface="+mn-lt"/>
              <a:ea typeface="+mn-ea"/>
              <a:cs typeface="+mn-cs"/>
            </a:endParaRPr>
          </a:p>
          <a:p>
            <a:pPr marL="585216" marR="0" lvl="1" indent="-228600" algn="l" defTabSz="713232" rtl="0" eaLnBrk="1" fontAlgn="auto" latinLnBrk="0" hangingPunct="1">
              <a:lnSpc>
                <a:spcPct val="100000"/>
              </a:lnSpc>
              <a:spcBef>
                <a:spcPts val="0"/>
              </a:spcBef>
              <a:spcAft>
                <a:spcPts val="0"/>
              </a:spcAft>
              <a:buClrTx/>
              <a:buSzTx/>
              <a:buFont typeface="+mj-lt"/>
              <a:buAutoNum type="arabicPeriod"/>
              <a:tabLst/>
              <a:defRPr/>
            </a:pPr>
            <a:endParaRPr lang="en-GB" b="0" dirty="0"/>
          </a:p>
          <a:p>
            <a:pPr marL="585216" lvl="1" indent="-228600">
              <a:buFont typeface="+mj-lt"/>
              <a:buAutoNum type="arabicPeriod"/>
            </a:pPr>
            <a:endParaRPr lang="en-GB"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24B3010-55EA-4FB7-81AF-A8C5EA2F8CF8}" type="slidenum">
              <a:rPr lang="en-GB" smtClean="0"/>
              <a:t>27</a:t>
            </a:fld>
            <a:endParaRPr lang="en-GB"/>
          </a:p>
        </p:txBody>
      </p:sp>
    </p:spTree>
    <p:extLst>
      <p:ext uri="{BB962C8B-B14F-4D97-AF65-F5344CB8AC3E}">
        <p14:creationId xmlns:p14="http://schemas.microsoft.com/office/powerpoint/2010/main" val="3005726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Wingdings" panose="05000000000000000000" pitchFamily="2" charset="2"/>
              <a:buChar char="Ø"/>
            </a:pPr>
            <a:r>
              <a:rPr lang="en-GB" b="0" i="0" kern="1200" dirty="0">
                <a:solidFill>
                  <a:schemeClr val="tx1"/>
                </a:solidFill>
                <a:effectLst/>
                <a:latin typeface="+mn-lt"/>
                <a:ea typeface="+mn-ea"/>
                <a:cs typeface="+mn-cs"/>
              </a:rPr>
              <a:t>NCSC and Charity Digital (formerly Tech Trust), the owners of Exchange have been working together to ensure that charities are able to access heavily discounted software licenses and products that allow them to follow the guidance in the Cyber Security Small Charity Guide. </a:t>
            </a:r>
          </a:p>
          <a:p>
            <a:pPr marL="171450" lvl="0" indent="-171450">
              <a:buFont typeface="Wingdings" panose="05000000000000000000" pitchFamily="2" charset="2"/>
              <a:buChar char="Ø"/>
            </a:pPr>
            <a:endParaRPr lang="en-GB" b="0" i="0" kern="1200" dirty="0">
              <a:solidFill>
                <a:schemeClr val="tx1"/>
              </a:solidFill>
              <a:effectLst/>
              <a:latin typeface="+mn-lt"/>
              <a:ea typeface="+mn-ea"/>
              <a:cs typeface="+mn-cs"/>
            </a:endParaRPr>
          </a:p>
          <a:p>
            <a:pPr marL="171450" lvl="0" indent="-171450">
              <a:buFont typeface="Wingdings" panose="05000000000000000000" pitchFamily="2" charset="2"/>
              <a:buChar char="Ø"/>
            </a:pPr>
            <a:r>
              <a:rPr lang="en-GB" b="0" i="0" kern="1200" dirty="0">
                <a:solidFill>
                  <a:schemeClr val="tx1"/>
                </a:solidFill>
                <a:effectLst/>
                <a:latin typeface="+mn-lt"/>
                <a:ea typeface="+mn-ea"/>
                <a:cs typeface="+mn-cs"/>
              </a:rPr>
              <a:t>Exchange is the only software donation programme in the UK, and is open to any charity registered with the Charity Commission </a:t>
            </a:r>
            <a:r>
              <a:rPr lang="en-GB" b="0" i="0" u="sng" kern="1200" dirty="0">
                <a:solidFill>
                  <a:schemeClr val="tx1"/>
                </a:solidFill>
                <a:effectLst/>
                <a:latin typeface="+mn-lt"/>
                <a:ea typeface="+mn-ea"/>
                <a:cs typeface="+mn-cs"/>
              </a:rPr>
              <a:t>or </a:t>
            </a:r>
            <a:r>
              <a:rPr lang="en-GB" b="0" i="0" u="none" kern="1200" dirty="0">
                <a:solidFill>
                  <a:schemeClr val="tx1"/>
                </a:solidFill>
                <a:effectLst/>
                <a:latin typeface="+mn-lt"/>
                <a:ea typeface="+mn-ea"/>
                <a:cs typeface="+mn-cs"/>
              </a:rPr>
              <a:t>ones who hold HMRC charitable status (X number). </a:t>
            </a:r>
          </a:p>
          <a:p>
            <a:pPr marL="171450" lvl="0" indent="-171450">
              <a:buFont typeface="Wingdings" panose="05000000000000000000" pitchFamily="2" charset="2"/>
              <a:buChar char="Ø"/>
            </a:pPr>
            <a:endParaRPr lang="en-GB" b="0" i="0" u="none" kern="1200" dirty="0">
              <a:solidFill>
                <a:schemeClr val="tx1"/>
              </a:solidFill>
              <a:effectLst/>
              <a:latin typeface="+mn-lt"/>
              <a:ea typeface="+mn-ea"/>
              <a:cs typeface="+mn-cs"/>
            </a:endParaRPr>
          </a:p>
          <a:p>
            <a:pPr marL="171450" marR="0" lvl="0" indent="-171450" algn="l" defTabSz="71323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b="0" i="0" kern="1200" dirty="0">
                <a:solidFill>
                  <a:schemeClr val="tx1"/>
                </a:solidFill>
                <a:effectLst/>
                <a:latin typeface="+mn-lt"/>
                <a:ea typeface="+mn-ea"/>
                <a:cs typeface="+mn-cs"/>
              </a:rPr>
              <a:t>Charities must first register at </a:t>
            </a:r>
            <a:r>
              <a:rPr lang="en-GB" dirty="0">
                <a:hlinkClick r:id="rId3"/>
              </a:rPr>
              <a:t>www.charitydigitalexchange.org/</a:t>
            </a:r>
            <a:r>
              <a:rPr lang="en-GB" dirty="0"/>
              <a:t> </a:t>
            </a:r>
            <a:r>
              <a:rPr lang="en-GB" b="0" i="0" kern="1200" dirty="0">
                <a:solidFill>
                  <a:schemeClr val="tx1"/>
                </a:solidFill>
                <a:effectLst/>
                <a:latin typeface="+mn-lt"/>
                <a:ea typeface="+mn-ea"/>
                <a:cs typeface="+mn-cs"/>
              </a:rPr>
              <a:t>and will then be given access to the full catalogue of products. </a:t>
            </a:r>
          </a:p>
          <a:p>
            <a:pPr marL="171450" lvl="0" indent="-171450">
              <a:buFont typeface="Wingdings" panose="05000000000000000000" pitchFamily="2" charset="2"/>
              <a:buChar char="Ø"/>
            </a:pPr>
            <a:endParaRPr lang="en-GB" b="0" i="0" kern="1200" dirty="0">
              <a:solidFill>
                <a:schemeClr val="tx1"/>
              </a:solidFill>
              <a:effectLst/>
              <a:latin typeface="+mn-lt"/>
              <a:ea typeface="+mn-ea"/>
              <a:cs typeface="+mn-cs"/>
            </a:endParaRPr>
          </a:p>
          <a:p>
            <a:pPr marL="171450" lvl="0" indent="-171450">
              <a:buFont typeface="Wingdings" panose="05000000000000000000" pitchFamily="2" charset="2"/>
              <a:buChar char="Ø"/>
            </a:pPr>
            <a:r>
              <a:rPr lang="en-GB" b="0" i="0" kern="1200" dirty="0">
                <a:solidFill>
                  <a:schemeClr val="tx1"/>
                </a:solidFill>
                <a:effectLst/>
                <a:latin typeface="+mn-lt"/>
                <a:ea typeface="+mn-ea"/>
                <a:cs typeface="+mn-cs"/>
              </a:rPr>
              <a:t>Please note NCSC has not assured these products for quality, however Exchange is an established provider and will be able to provide advice and guidance on suitable products should charities require it. </a:t>
            </a:r>
          </a:p>
          <a:p>
            <a:pPr marL="171450" lvl="0" indent="-171450">
              <a:buFont typeface="Wingdings" panose="05000000000000000000" pitchFamily="2" charset="2"/>
              <a:buChar char="Ø"/>
            </a:pPr>
            <a:endParaRPr lang="en-GB" b="0" i="0" kern="1200" dirty="0">
              <a:solidFill>
                <a:schemeClr val="tx1"/>
              </a:solidFill>
              <a:effectLst/>
              <a:latin typeface="+mn-lt"/>
              <a:ea typeface="+mn-ea"/>
              <a:cs typeface="+mn-cs"/>
            </a:endParaRPr>
          </a:p>
          <a:p>
            <a:pPr marL="171450" lvl="0" indent="-171450">
              <a:buFont typeface="Wingdings" panose="05000000000000000000" pitchFamily="2" charset="2"/>
              <a:buChar char="Ø"/>
            </a:pPr>
            <a:r>
              <a:rPr lang="en-GB" b="0" i="0" kern="1200" dirty="0">
                <a:solidFill>
                  <a:schemeClr val="tx1"/>
                </a:solidFill>
                <a:effectLst/>
                <a:latin typeface="+mn-lt"/>
                <a:ea typeface="+mn-ea"/>
                <a:cs typeface="+mn-cs"/>
              </a:rPr>
              <a:t>The 4% charge (of the original cost of the software license) is an admin fee levied by Charity Digital to ensure the programme is sustainable. </a:t>
            </a:r>
          </a:p>
        </p:txBody>
      </p:sp>
      <p:sp>
        <p:nvSpPr>
          <p:cNvPr id="4" name="Slide Number Placeholder 3"/>
          <p:cNvSpPr>
            <a:spLocks noGrp="1"/>
          </p:cNvSpPr>
          <p:nvPr>
            <p:ph type="sldNum" sz="quarter" idx="10"/>
          </p:nvPr>
        </p:nvSpPr>
        <p:spPr/>
        <p:txBody>
          <a:bodyPr/>
          <a:lstStyle/>
          <a:p>
            <a:fld id="{D24B3010-55EA-4FB7-81AF-A8C5EA2F8CF8}" type="slidenum">
              <a:rPr lang="en-GB" smtClean="0"/>
              <a:t>28</a:t>
            </a:fld>
            <a:endParaRPr lang="en-GB"/>
          </a:p>
        </p:txBody>
      </p:sp>
    </p:spTree>
    <p:extLst>
      <p:ext uri="{BB962C8B-B14F-4D97-AF65-F5344CB8AC3E}">
        <p14:creationId xmlns:p14="http://schemas.microsoft.com/office/powerpoint/2010/main" val="261773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709987" rtl="0" eaLnBrk="1" fontAlgn="auto" latinLnBrk="0" hangingPunct="1">
              <a:lnSpc>
                <a:spcPct val="100000"/>
              </a:lnSpc>
              <a:spcBef>
                <a:spcPts val="0"/>
              </a:spcBef>
              <a:spcAft>
                <a:spcPts val="0"/>
              </a:spcAft>
              <a:buClrTx/>
              <a:buSzTx/>
              <a:buFontTx/>
              <a:buNone/>
              <a:tabLst/>
              <a:defRPr/>
            </a:pPr>
            <a:fld id="{5E6E85AF-2213-4E57-A15C-E5ED87FF4B12}" type="slidenum">
              <a:rPr kumimoji="0" lang="en-GB" altLang="en-US" sz="2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1709987" rtl="0" eaLnBrk="1" fontAlgn="auto" latinLnBrk="0" hangingPunct="1">
                <a:lnSpc>
                  <a:spcPct val="100000"/>
                </a:lnSpc>
                <a:spcBef>
                  <a:spcPts val="0"/>
                </a:spcBef>
                <a:spcAft>
                  <a:spcPts val="0"/>
                </a:spcAft>
                <a:buClrTx/>
                <a:buSzTx/>
                <a:buFontTx/>
                <a:buNone/>
                <a:tabLst/>
                <a:defRPr/>
              </a:pPr>
              <a:t>29</a:t>
            </a:fld>
            <a:endParaRPr kumimoji="0" lang="en-GB" altLang="en-US" sz="2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78483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4B3010-55EA-4FB7-81AF-A8C5EA2F8CF8}" type="slidenum">
              <a:rPr lang="en-GB" smtClean="0"/>
              <a:t>32</a:t>
            </a:fld>
            <a:endParaRPr lang="en-GB"/>
          </a:p>
        </p:txBody>
      </p:sp>
    </p:spTree>
    <p:extLst>
      <p:ext uri="{BB962C8B-B14F-4D97-AF65-F5344CB8AC3E}">
        <p14:creationId xmlns:p14="http://schemas.microsoft.com/office/powerpoint/2010/main" val="271766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792789"/>
            <a:ext cx="9144000" cy="4914517"/>
          </a:xfrm>
          <a:prstGeom prst="rect">
            <a:avLst/>
          </a:prstGeom>
          <a:solidFill>
            <a:srgbClr val="05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013">
              <a:solidFill>
                <a:prstClr val="white"/>
              </a:solidFill>
            </a:endParaRPr>
          </a:p>
        </p:txBody>
      </p:sp>
      <p:sp>
        <p:nvSpPr>
          <p:cNvPr id="2" name="Title 1"/>
          <p:cNvSpPr>
            <a:spLocks noGrp="1"/>
          </p:cNvSpPr>
          <p:nvPr>
            <p:ph type="ctrTitle"/>
          </p:nvPr>
        </p:nvSpPr>
        <p:spPr>
          <a:xfrm>
            <a:off x="222585" y="1806541"/>
            <a:ext cx="8250656" cy="1857685"/>
          </a:xfrm>
        </p:spPr>
        <p:txBody>
          <a:bodyPr anchor="b">
            <a:normAutofit/>
          </a:bodyPr>
          <a:lstStyle>
            <a:lvl1pPr algn="l">
              <a:defRPr sz="285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222585" y="3750068"/>
            <a:ext cx="8250656" cy="1483668"/>
          </a:xfrm>
        </p:spPr>
        <p:txBody>
          <a:bodyPr anchor="t">
            <a:normAutofit/>
          </a:bodyPr>
          <a:lstStyle>
            <a:lvl1pPr marL="0" indent="0" algn="l">
              <a:buNone/>
              <a:defRPr sz="18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endParaRPr lang="en-GB" dirty="0"/>
          </a:p>
        </p:txBody>
      </p:sp>
    </p:spTree>
    <p:extLst>
      <p:ext uri="{BB962C8B-B14F-4D97-AF65-F5344CB8AC3E}">
        <p14:creationId xmlns:p14="http://schemas.microsoft.com/office/powerpoint/2010/main" val="1533505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0" indent="0">
              <a:spcBef>
                <a:spcPts val="0"/>
              </a:spcBef>
              <a:buNone/>
              <a:defRPr/>
            </a:lvl1pPr>
            <a:lvl2pPr marL="257175" indent="0">
              <a:spcBef>
                <a:spcPts val="0"/>
              </a:spcBef>
              <a:buNone/>
              <a:defRPr/>
            </a:lvl2pPr>
            <a:lvl3pPr marL="514350" indent="0">
              <a:spcBef>
                <a:spcPts val="0"/>
              </a:spcBef>
              <a:buNone/>
              <a:defRPr/>
            </a:lvl3pPr>
            <a:lvl4pPr marL="771525" indent="0">
              <a:spcBef>
                <a:spcPts val="0"/>
              </a:spcBef>
              <a:buNone/>
              <a:defRPr/>
            </a:lvl4pPr>
            <a:lvl5pPr marL="1028700" indent="0">
              <a:spcBef>
                <a:spcPts val="0"/>
              </a:spcBef>
              <a:buNone/>
              <a:defRPr/>
            </a:lvl5pPr>
          </a:lstStyle>
          <a:p>
            <a:pPr lvl="0"/>
            <a:r>
              <a:rPr lang="en-US" dirty="0"/>
              <a:t>Click to edit Master text styles</a:t>
            </a:r>
          </a:p>
        </p:txBody>
      </p:sp>
      <p:sp>
        <p:nvSpPr>
          <p:cNvPr id="6" name="Footer Placeholder 5"/>
          <p:cNvSpPr>
            <a:spLocks noGrp="1"/>
          </p:cNvSpPr>
          <p:nvPr>
            <p:ph type="ftr" sz="quarter" idx="12"/>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7" name="Slide Number Placeholder 6"/>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3541832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spcBef>
                <a:spcPts val="0"/>
              </a:spcBef>
              <a:spcAft>
                <a:spcPts val="338"/>
              </a:spcAft>
              <a:defRPr/>
            </a:lvl1pPr>
            <a:lvl2pPr>
              <a:spcBef>
                <a:spcPts val="0"/>
              </a:spcBef>
              <a:spcAft>
                <a:spcPts val="338"/>
              </a:spcAft>
              <a:defRPr/>
            </a:lvl2pPr>
            <a:lvl3pPr>
              <a:spcBef>
                <a:spcPts val="0"/>
              </a:spcBef>
              <a:spcAft>
                <a:spcPts val="338"/>
              </a:spcAft>
              <a:defRPr/>
            </a:lvl3pPr>
            <a:lvl4pPr>
              <a:spcBef>
                <a:spcPts val="0"/>
              </a:spcBef>
              <a:spcAft>
                <a:spcPts val="338"/>
              </a:spcAft>
              <a:defRPr/>
            </a:lvl4pPr>
            <a:lvl5pPr>
              <a:spcBef>
                <a:spcPts val="0"/>
              </a:spcBef>
              <a:spcAft>
                <a:spcPts val="338"/>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12"/>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8" name="Slide Number Placeholder 7"/>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110247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568" y="862062"/>
            <a:ext cx="8707856" cy="4361650"/>
          </a:xfrm>
        </p:spPr>
        <p:txBody>
          <a:bodyPr/>
          <a:lstStyle>
            <a:lvl1pPr marL="0" indent="0">
              <a:lnSpc>
                <a:spcPct val="90000"/>
              </a:lnSpc>
              <a:spcBef>
                <a:spcPts val="0"/>
              </a:spcBef>
              <a:spcAft>
                <a:spcPts val="338"/>
              </a:spcAft>
              <a:buNone/>
              <a:defRPr/>
            </a:lvl1pPr>
            <a:lvl2pPr marL="257175" indent="0">
              <a:lnSpc>
                <a:spcPct val="90000"/>
              </a:lnSpc>
              <a:spcBef>
                <a:spcPts val="0"/>
              </a:spcBef>
              <a:spcAft>
                <a:spcPts val="338"/>
              </a:spcAft>
              <a:buNone/>
              <a:defRPr/>
            </a:lvl2pPr>
            <a:lvl3pPr marL="514350" indent="0">
              <a:lnSpc>
                <a:spcPct val="90000"/>
              </a:lnSpc>
              <a:spcBef>
                <a:spcPts val="0"/>
              </a:spcBef>
              <a:spcAft>
                <a:spcPts val="338"/>
              </a:spcAft>
              <a:buNone/>
              <a:defRPr/>
            </a:lvl3pPr>
            <a:lvl4pPr marL="771525" indent="0">
              <a:lnSpc>
                <a:spcPct val="90000"/>
              </a:lnSpc>
              <a:spcBef>
                <a:spcPts val="0"/>
              </a:spcBef>
              <a:spcAft>
                <a:spcPts val="338"/>
              </a:spcAft>
              <a:buNone/>
              <a:defRPr/>
            </a:lvl4pPr>
            <a:lvl5pPr marL="1028700" indent="0">
              <a:lnSpc>
                <a:spcPct val="90000"/>
              </a:lnSpc>
              <a:spcBef>
                <a:spcPts val="0"/>
              </a:spcBef>
              <a:spcAft>
                <a:spcPts val="338"/>
              </a:spcAft>
              <a:buNone/>
              <a:defRPr/>
            </a:lvl5pPr>
          </a:lstStyle>
          <a:p>
            <a:pPr lvl="0"/>
            <a:r>
              <a:rPr lang="en-US" dirty="0"/>
              <a:t>Click to edit Master text styles</a:t>
            </a:r>
          </a:p>
        </p:txBody>
      </p:sp>
      <p:sp>
        <p:nvSpPr>
          <p:cNvPr id="2" name="Footer Placeholder 1"/>
          <p:cNvSpPr>
            <a:spLocks noGrp="1"/>
          </p:cNvSpPr>
          <p:nvPr>
            <p:ph type="ftr" sz="quarter" idx="12"/>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7" name="Slide Number Placeholder 6"/>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2627844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 Bullet List">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568" y="873304"/>
            <a:ext cx="8707856" cy="4350408"/>
          </a:xfrm>
        </p:spPr>
        <p:txBody>
          <a:bodyPr/>
          <a:lstStyle>
            <a:lvl1pPr>
              <a:lnSpc>
                <a:spcPct val="90000"/>
              </a:lnSpc>
              <a:spcBef>
                <a:spcPts val="0"/>
              </a:spcBef>
              <a:spcAft>
                <a:spcPts val="338"/>
              </a:spcAft>
              <a:defRPr/>
            </a:lvl1pPr>
            <a:lvl2pPr>
              <a:lnSpc>
                <a:spcPct val="90000"/>
              </a:lnSpc>
              <a:spcBef>
                <a:spcPts val="0"/>
              </a:spcBef>
              <a:spcAft>
                <a:spcPts val="338"/>
              </a:spcAft>
              <a:defRPr/>
            </a:lvl2pPr>
            <a:lvl3pPr>
              <a:lnSpc>
                <a:spcPct val="90000"/>
              </a:lnSpc>
              <a:spcBef>
                <a:spcPts val="0"/>
              </a:spcBef>
              <a:spcAft>
                <a:spcPts val="338"/>
              </a:spcAft>
              <a:defRPr/>
            </a:lvl3pPr>
            <a:lvl4pPr>
              <a:lnSpc>
                <a:spcPct val="90000"/>
              </a:lnSpc>
              <a:spcBef>
                <a:spcPts val="0"/>
              </a:spcBef>
              <a:spcAft>
                <a:spcPts val="338"/>
              </a:spcAft>
              <a:defRPr/>
            </a:lvl4pPr>
            <a:lvl5pPr>
              <a:lnSpc>
                <a:spcPct val="90000"/>
              </a:lnSpc>
              <a:spcBef>
                <a:spcPts val="0"/>
              </a:spcBef>
              <a:spcAft>
                <a:spcPts val="338"/>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Footer Placeholder 1"/>
          <p:cNvSpPr>
            <a:spLocks noGrp="1"/>
          </p:cNvSpPr>
          <p:nvPr>
            <p:ph type="ftr" sz="quarter" idx="12"/>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238115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216570" y="880519"/>
            <a:ext cx="4223084" cy="501315"/>
          </a:xfrm>
        </p:spPr>
        <p:txBody>
          <a:bodyPr/>
          <a:lstStyle/>
          <a:p>
            <a:r>
              <a:rPr lang="en-US"/>
              <a:t>Click to edit Master title style</a:t>
            </a:r>
            <a:endParaRPr lang="en-GB"/>
          </a:p>
        </p:txBody>
      </p:sp>
      <p:sp>
        <p:nvSpPr>
          <p:cNvPr id="3" name="Content Placeholder 2"/>
          <p:cNvSpPr>
            <a:spLocks noGrp="1"/>
          </p:cNvSpPr>
          <p:nvPr>
            <p:ph idx="1"/>
          </p:nvPr>
        </p:nvSpPr>
        <p:spPr>
          <a:xfrm>
            <a:off x="216570" y="1446944"/>
            <a:ext cx="4223084" cy="3776767"/>
          </a:xfrm>
        </p:spPr>
        <p:txBody>
          <a:bodyPr/>
          <a:lstStyle>
            <a:lvl1pPr marL="0" indent="0">
              <a:spcBef>
                <a:spcPts val="0"/>
              </a:spcBef>
              <a:buNone/>
              <a:defRPr/>
            </a:lvl1pPr>
            <a:lvl2pPr marL="257175" indent="0">
              <a:spcBef>
                <a:spcPts val="0"/>
              </a:spcBef>
              <a:buNone/>
              <a:defRPr/>
            </a:lvl2pPr>
            <a:lvl3pPr marL="514350" indent="0">
              <a:spcBef>
                <a:spcPts val="0"/>
              </a:spcBef>
              <a:buNone/>
              <a:defRPr/>
            </a:lvl3pPr>
            <a:lvl4pPr marL="771525" indent="0">
              <a:spcBef>
                <a:spcPts val="0"/>
              </a:spcBef>
              <a:buNone/>
              <a:defRPr/>
            </a:lvl4pPr>
            <a:lvl5pPr marL="1028700" indent="0">
              <a:spcBef>
                <a:spcPts val="0"/>
              </a:spcBef>
              <a:buNone/>
              <a:defRPr/>
            </a:lvl5pPr>
          </a:lstStyle>
          <a:p>
            <a:pPr lvl="0"/>
            <a:r>
              <a:rPr lang="en-US" dirty="0"/>
              <a:t>Click to edit Master text styles</a:t>
            </a:r>
          </a:p>
        </p:txBody>
      </p:sp>
      <p:sp>
        <p:nvSpPr>
          <p:cNvPr id="7" name="Picture Placeholder 6"/>
          <p:cNvSpPr>
            <a:spLocks noGrp="1"/>
          </p:cNvSpPr>
          <p:nvPr>
            <p:ph type="pic" sz="quarter" idx="12"/>
          </p:nvPr>
        </p:nvSpPr>
        <p:spPr>
          <a:xfrm>
            <a:off x="4656536" y="880521"/>
            <a:ext cx="4276725" cy="4343679"/>
          </a:xfrm>
        </p:spPr>
        <p:txBody>
          <a:bodyPr/>
          <a:lstStyle/>
          <a:p>
            <a:endParaRPr lang="en-GB"/>
          </a:p>
        </p:txBody>
      </p:sp>
      <p:sp>
        <p:nvSpPr>
          <p:cNvPr id="6" name="Footer Placeholder 5"/>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8" name="Slide Number Placeholder 7"/>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41321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Content &amp;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570" y="881866"/>
            <a:ext cx="4223084" cy="4341846"/>
          </a:xfrm>
        </p:spPr>
        <p:txBody>
          <a:bodyPr/>
          <a:lstStyle>
            <a:lvl1pPr marL="0" indent="0">
              <a:spcBef>
                <a:spcPts val="0"/>
              </a:spcBef>
              <a:buNone/>
              <a:defRPr/>
            </a:lvl1pPr>
            <a:lvl2pPr marL="257175" indent="0">
              <a:spcBef>
                <a:spcPts val="0"/>
              </a:spcBef>
              <a:buNone/>
              <a:defRPr/>
            </a:lvl2pPr>
            <a:lvl3pPr marL="514350" indent="0">
              <a:spcBef>
                <a:spcPts val="0"/>
              </a:spcBef>
              <a:buNone/>
              <a:defRPr/>
            </a:lvl3pPr>
            <a:lvl4pPr marL="771525" indent="0">
              <a:spcBef>
                <a:spcPts val="0"/>
              </a:spcBef>
              <a:buNone/>
              <a:defRPr/>
            </a:lvl4pPr>
            <a:lvl5pPr marL="1028700" indent="0">
              <a:spcBef>
                <a:spcPts val="0"/>
              </a:spcBef>
              <a:buNone/>
              <a:defRPr/>
            </a:lvl5pPr>
          </a:lstStyle>
          <a:p>
            <a:pPr lvl="0"/>
            <a:r>
              <a:rPr lang="en-US" dirty="0"/>
              <a:t>Click to edit Master text styles</a:t>
            </a:r>
          </a:p>
        </p:txBody>
      </p:sp>
      <p:sp>
        <p:nvSpPr>
          <p:cNvPr id="4" name="Footer Placeholder 3"/>
          <p:cNvSpPr>
            <a:spLocks noGrp="1"/>
          </p:cNvSpPr>
          <p:nvPr>
            <p:ph type="ftr" sz="quarter" idx="10"/>
          </p:nvPr>
        </p:nvSpPr>
        <p:spPr>
          <a:xfrm>
            <a:off x="216568" y="5371069"/>
            <a:ext cx="8298782" cy="304271"/>
          </a:xfrm>
          <a:prstGeom prst="rect">
            <a:avLst/>
          </a:prstGeom>
        </p:spPr>
        <p:txBody>
          <a:bodyPr/>
          <a:lstStyle/>
          <a:p>
            <a:r>
              <a:rPr lang="en-GB">
                <a:solidFill>
                  <a:prstClr val="white"/>
                </a:solidFill>
              </a:rPr>
              <a:t>Cyber Security for Small Charities </a:t>
            </a:r>
            <a:endParaRPr lang="en-GB" dirty="0">
              <a:solidFill>
                <a:prstClr val="white"/>
              </a:solidFill>
            </a:endParaRPr>
          </a:p>
        </p:txBody>
      </p:sp>
      <p:sp>
        <p:nvSpPr>
          <p:cNvPr id="7" name="Picture Placeholder 6"/>
          <p:cNvSpPr>
            <a:spLocks noGrp="1"/>
          </p:cNvSpPr>
          <p:nvPr>
            <p:ph type="pic" sz="quarter" idx="12"/>
          </p:nvPr>
        </p:nvSpPr>
        <p:spPr>
          <a:xfrm>
            <a:off x="4656536" y="881866"/>
            <a:ext cx="4276725" cy="4342333"/>
          </a:xfrm>
        </p:spPr>
        <p:txBody>
          <a:bodyPr/>
          <a:lstStyle/>
          <a:p>
            <a:endParaRPr lang="en-GB"/>
          </a:p>
        </p:txBody>
      </p:sp>
      <p:sp>
        <p:nvSpPr>
          <p:cNvPr id="2" name="Slide Number Placeholder 1"/>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886193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7" name="Picture Placeholder 6"/>
          <p:cNvSpPr>
            <a:spLocks noGrp="1"/>
          </p:cNvSpPr>
          <p:nvPr>
            <p:ph type="pic" sz="quarter" idx="12"/>
          </p:nvPr>
        </p:nvSpPr>
        <p:spPr>
          <a:xfrm>
            <a:off x="216570" y="923637"/>
            <a:ext cx="8716691" cy="4300562"/>
          </a:xfrm>
        </p:spPr>
        <p:txBody>
          <a:bodyPr/>
          <a:lstStyle/>
          <a:p>
            <a:endParaRPr lang="en-GB"/>
          </a:p>
        </p:txBody>
      </p:sp>
      <p:sp>
        <p:nvSpPr>
          <p:cNvPr id="2" name="Footer Placeholder 1"/>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3" name="Slide Number Placeholder 2"/>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80592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Rectangle 6"/>
          <p:cNvSpPr/>
          <p:nvPr userDrawn="1"/>
        </p:nvSpPr>
        <p:spPr>
          <a:xfrm>
            <a:off x="0" y="791145"/>
            <a:ext cx="9144000" cy="4923855"/>
          </a:xfrm>
          <a:prstGeom prst="rect">
            <a:avLst/>
          </a:prstGeom>
          <a:solidFill>
            <a:srgbClr val="05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013">
              <a:solidFill>
                <a:prstClr val="white"/>
              </a:solidFill>
            </a:endParaRPr>
          </a:p>
        </p:txBody>
      </p:sp>
      <p:sp>
        <p:nvSpPr>
          <p:cNvPr id="8" name="Content Placeholder 2"/>
          <p:cNvSpPr>
            <a:spLocks noGrp="1"/>
          </p:cNvSpPr>
          <p:nvPr>
            <p:ph idx="1"/>
          </p:nvPr>
        </p:nvSpPr>
        <p:spPr>
          <a:xfrm>
            <a:off x="216568" y="1049731"/>
            <a:ext cx="8707856" cy="4422816"/>
          </a:xfrm>
        </p:spPr>
        <p:txBody>
          <a:bodyPr>
            <a:normAutofit/>
          </a:bodyPr>
          <a:lstStyle>
            <a:lvl1pPr marL="0" indent="0">
              <a:lnSpc>
                <a:spcPct val="90000"/>
              </a:lnSpc>
              <a:spcBef>
                <a:spcPts val="0"/>
              </a:spcBef>
              <a:spcAft>
                <a:spcPts val="338"/>
              </a:spcAft>
              <a:buNone/>
              <a:defRPr sz="2025">
                <a:solidFill>
                  <a:schemeClr val="bg1"/>
                </a:solidFill>
              </a:defRPr>
            </a:lvl1pPr>
            <a:lvl2pPr marL="257175" indent="0">
              <a:lnSpc>
                <a:spcPct val="90000"/>
              </a:lnSpc>
              <a:spcBef>
                <a:spcPts val="0"/>
              </a:spcBef>
              <a:spcAft>
                <a:spcPts val="338"/>
              </a:spcAft>
              <a:buNone/>
              <a:defRPr/>
            </a:lvl2pPr>
            <a:lvl3pPr marL="514350" indent="0">
              <a:lnSpc>
                <a:spcPct val="90000"/>
              </a:lnSpc>
              <a:spcBef>
                <a:spcPts val="0"/>
              </a:spcBef>
              <a:spcAft>
                <a:spcPts val="338"/>
              </a:spcAft>
              <a:buNone/>
              <a:defRPr/>
            </a:lvl3pPr>
            <a:lvl4pPr marL="771525" indent="0">
              <a:lnSpc>
                <a:spcPct val="90000"/>
              </a:lnSpc>
              <a:spcBef>
                <a:spcPts val="0"/>
              </a:spcBef>
              <a:spcAft>
                <a:spcPts val="338"/>
              </a:spcAft>
              <a:buNone/>
              <a:defRPr/>
            </a:lvl4pPr>
            <a:lvl5pPr marL="1028700" indent="0">
              <a:lnSpc>
                <a:spcPct val="90000"/>
              </a:lnSpc>
              <a:spcBef>
                <a:spcPts val="0"/>
              </a:spcBef>
              <a:spcAft>
                <a:spcPts val="338"/>
              </a:spcAft>
              <a:buNone/>
              <a:defRPr/>
            </a:lvl5pPr>
          </a:lstStyle>
          <a:p>
            <a:pPr lvl="0"/>
            <a:r>
              <a:rPr lang="en-US" dirty="0"/>
              <a:t>Click to edit Master text styles</a:t>
            </a:r>
          </a:p>
        </p:txBody>
      </p:sp>
    </p:spTree>
    <p:extLst>
      <p:ext uri="{BB962C8B-B14F-4D97-AF65-F5344CB8AC3E}">
        <p14:creationId xmlns:p14="http://schemas.microsoft.com/office/powerpoint/2010/main" val="1339825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minimal use only)">
    <p:spTree>
      <p:nvGrpSpPr>
        <p:cNvPr id="1" name=""/>
        <p:cNvGrpSpPr/>
        <p:nvPr/>
      </p:nvGrpSpPr>
      <p:grpSpPr>
        <a:xfrm>
          <a:off x="0" y="0"/>
          <a:ext cx="0" cy="0"/>
          <a:chOff x="0" y="0"/>
          <a:chExt cx="0" cy="0"/>
        </a:xfrm>
      </p:grpSpPr>
      <p:sp>
        <p:nvSpPr>
          <p:cNvPr id="2" name="Rectangle 1"/>
          <p:cNvSpPr/>
          <p:nvPr userDrawn="1"/>
        </p:nvSpPr>
        <p:spPr>
          <a:xfrm>
            <a:off x="0" y="0"/>
            <a:ext cx="9144000"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013">
              <a:solidFill>
                <a:prstClr val="white"/>
              </a:solidFill>
            </a:endParaRPr>
          </a:p>
        </p:txBody>
      </p:sp>
    </p:spTree>
    <p:extLst>
      <p:ext uri="{BB962C8B-B14F-4D97-AF65-F5344CB8AC3E}">
        <p14:creationId xmlns:p14="http://schemas.microsoft.com/office/powerpoint/2010/main" val="3265413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
        <p:nvSpPr>
          <p:cNvPr id="7" name="Rectangle 6"/>
          <p:cNvSpPr>
            <a:spLocks noChangeArrowheads="1"/>
          </p:cNvSpPr>
          <p:nvPr userDrawn="1"/>
        </p:nvSpPr>
        <p:spPr bwMode="auto">
          <a:xfrm>
            <a:off x="4479635" y="-127183"/>
            <a:ext cx="184731" cy="254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1053"/>
          </a:p>
        </p:txBody>
      </p:sp>
    </p:spTree>
    <p:extLst>
      <p:ext uri="{BB962C8B-B14F-4D97-AF65-F5344CB8AC3E}">
        <p14:creationId xmlns:p14="http://schemas.microsoft.com/office/powerpoint/2010/main" val="4011276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8829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88502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3/31/2020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70652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630128B1-BDA0-4513-B9AE-45D58DFC2330}" type="slidenum">
              <a:rPr lang="en-GB" altLang="en-US" smtClean="0"/>
              <a:pPr>
                <a:defRPr/>
              </a:pPr>
              <a:t>‹#›</a:t>
            </a:fld>
            <a:endParaRPr lang="en-GB" altLang="en-US"/>
          </a:p>
        </p:txBody>
      </p:sp>
    </p:spTree>
    <p:extLst>
      <p:ext uri="{BB962C8B-B14F-4D97-AF65-F5344CB8AC3E}">
        <p14:creationId xmlns:p14="http://schemas.microsoft.com/office/powerpoint/2010/main" val="332931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3/31/2020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15522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62603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7594057D-0776-4F13-9C46-47878712FDC3}" type="slidenum">
              <a:rPr lang="en-GB" altLang="en-US" smtClean="0"/>
              <a:pPr>
                <a:defRPr/>
              </a:pPr>
              <a:t>‹#›</a:t>
            </a:fld>
            <a:endParaRPr lang="en-GB" altLang="en-US"/>
          </a:p>
        </p:txBody>
      </p:sp>
    </p:spTree>
    <p:extLst>
      <p:ext uri="{BB962C8B-B14F-4D97-AF65-F5344CB8AC3E}">
        <p14:creationId xmlns:p14="http://schemas.microsoft.com/office/powerpoint/2010/main" val="92537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093FDF6C-42A2-4BE4-BEAC-A5EF637F0EC2}" type="slidenum">
              <a:rPr lang="en-GB" altLang="en-US" smtClean="0"/>
              <a:pPr>
                <a:defRPr/>
              </a:pPr>
              <a:t>‹#›</a:t>
            </a:fld>
            <a:endParaRPr lang="en-GB" altLang="en-US"/>
          </a:p>
        </p:txBody>
      </p:sp>
    </p:spTree>
    <p:extLst>
      <p:ext uri="{BB962C8B-B14F-4D97-AF65-F5344CB8AC3E}">
        <p14:creationId xmlns:p14="http://schemas.microsoft.com/office/powerpoint/2010/main" val="3505681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6245A8DA-0508-4669-9121-CF3E0089427F}" type="slidenum">
              <a:rPr lang="en-GB" altLang="en-US" smtClean="0"/>
              <a:pPr>
                <a:defRPr/>
              </a:pPr>
              <a:t>‹#›</a:t>
            </a:fld>
            <a:endParaRPr lang="en-GB" altLang="en-US"/>
          </a:p>
        </p:txBody>
      </p:sp>
    </p:spTree>
    <p:extLst>
      <p:ext uri="{BB962C8B-B14F-4D97-AF65-F5344CB8AC3E}">
        <p14:creationId xmlns:p14="http://schemas.microsoft.com/office/powerpoint/2010/main" val="28901611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FD047FAE-2B9C-4BFE-A5E4-8D3CBB0FA04C}" type="slidenum">
              <a:rPr lang="en-GB" altLang="en-US" smtClean="0"/>
              <a:pPr>
                <a:defRPr/>
              </a:pPr>
              <a:t>‹#›</a:t>
            </a:fld>
            <a:endParaRPr lang="en-GB" altLang="en-US"/>
          </a:p>
        </p:txBody>
      </p:sp>
    </p:spTree>
    <p:extLst>
      <p:ext uri="{BB962C8B-B14F-4D97-AF65-F5344CB8AC3E}">
        <p14:creationId xmlns:p14="http://schemas.microsoft.com/office/powerpoint/2010/main" val="3326002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228025"/>
            <a:ext cx="7344816" cy="709263"/>
          </a:xfrm>
        </p:spPr>
        <p:txBody>
          <a:bodyPr/>
          <a:lstStyle/>
          <a:p>
            <a:r>
              <a:rPr lang="en-US" dirty="0"/>
              <a:t>Click to edit Master title style</a:t>
            </a:r>
            <a:endParaRPr lang="en-GB" dirty="0"/>
          </a:p>
        </p:txBody>
      </p:sp>
    </p:spTree>
    <p:extLst>
      <p:ext uri="{BB962C8B-B14F-4D97-AF65-F5344CB8AC3E}">
        <p14:creationId xmlns:p14="http://schemas.microsoft.com/office/powerpoint/2010/main" val="1057711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39433" y="183084"/>
            <a:ext cx="1817972" cy="504806"/>
          </a:xfrm>
          <a:prstGeom prst="rect">
            <a:avLst/>
          </a:prstGeom>
        </p:spPr>
      </p:pic>
      <p:sp>
        <p:nvSpPr>
          <p:cNvPr id="8" name="Rectangle 7"/>
          <p:cNvSpPr/>
          <p:nvPr userDrawn="1"/>
        </p:nvSpPr>
        <p:spPr>
          <a:xfrm>
            <a:off x="0" y="5384132"/>
            <a:ext cx="9144000" cy="330868"/>
          </a:xfrm>
          <a:prstGeom prst="rect">
            <a:avLst/>
          </a:prstGeom>
          <a:solidFill>
            <a:srgbClr val="05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00"/>
            <a:endParaRPr lang="en-GB" sz="1013" dirty="0">
              <a:solidFill>
                <a:prstClr val="white"/>
              </a:solidFill>
            </a:endParaRPr>
          </a:p>
        </p:txBody>
      </p:sp>
      <p:sp>
        <p:nvSpPr>
          <p:cNvPr id="2" name="Title Placeholder 1"/>
          <p:cNvSpPr>
            <a:spLocks noGrp="1"/>
          </p:cNvSpPr>
          <p:nvPr>
            <p:ph type="title"/>
          </p:nvPr>
        </p:nvSpPr>
        <p:spPr>
          <a:xfrm>
            <a:off x="216568" y="880519"/>
            <a:ext cx="8707856" cy="501315"/>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
        <p:nvSpPr>
          <p:cNvPr id="3" name="Text Placeholder 2"/>
          <p:cNvSpPr>
            <a:spLocks noGrp="1"/>
          </p:cNvSpPr>
          <p:nvPr>
            <p:ph type="body" idx="1"/>
          </p:nvPr>
        </p:nvSpPr>
        <p:spPr>
          <a:xfrm>
            <a:off x="216568" y="1471544"/>
            <a:ext cx="8707856" cy="375216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Slide Number Placeholder 5"/>
          <p:cNvSpPr>
            <a:spLocks noGrp="1"/>
          </p:cNvSpPr>
          <p:nvPr>
            <p:ph type="sldNum" sz="quarter" idx="4"/>
          </p:nvPr>
        </p:nvSpPr>
        <p:spPr>
          <a:xfrm>
            <a:off x="8644691" y="5365967"/>
            <a:ext cx="439153" cy="304271"/>
          </a:xfrm>
          <a:prstGeom prst="rect">
            <a:avLst/>
          </a:prstGeom>
        </p:spPr>
        <p:txBody>
          <a:bodyPr vert="horz" lIns="91440" tIns="45720" rIns="91440" bIns="45720" rtlCol="0" anchor="t"/>
          <a:lstStyle>
            <a:lvl1pPr algn="l">
              <a:defRPr sz="1013">
                <a:solidFill>
                  <a:schemeClr val="accent5">
                    <a:lumMod val="40000"/>
                    <a:lumOff val="60000"/>
                  </a:schemeClr>
                </a:solidFill>
                <a:latin typeface="Arial" panose="020B0604020202020204" pitchFamily="34" charset="0"/>
                <a:cs typeface="Arial" panose="020B0604020202020204" pitchFamily="34" charset="0"/>
              </a:defRPr>
            </a:lvl1pPr>
          </a:lstStyle>
          <a:p>
            <a:pPr defTabSz="685800"/>
            <a:fld id="{D17DDAE8-BD52-4C1A-8309-1A4391C014AD}" type="slidenum">
              <a:rPr lang="en-GB" smtClean="0">
                <a:solidFill>
                  <a:srgbClr val="4472C4">
                    <a:lumMod val="40000"/>
                    <a:lumOff val="60000"/>
                  </a:srgbClr>
                </a:solidFill>
              </a:rPr>
              <a:pPr defTabSz="685800"/>
              <a:t>‹#›</a:t>
            </a:fld>
            <a:endParaRPr lang="en-GB" dirty="0">
              <a:solidFill>
                <a:srgbClr val="4472C4">
                  <a:lumMod val="40000"/>
                  <a:lumOff val="60000"/>
                </a:srgbClr>
              </a:solidFill>
            </a:endParaRPr>
          </a:p>
        </p:txBody>
      </p:sp>
      <p:sp>
        <p:nvSpPr>
          <p:cNvPr id="5" name="Rectangle 4"/>
          <p:cNvSpPr/>
          <p:nvPr userDrawn="1"/>
        </p:nvSpPr>
        <p:spPr>
          <a:xfrm>
            <a:off x="216569" y="5549515"/>
            <a:ext cx="8925927" cy="184666"/>
          </a:xfrm>
          <a:prstGeom prst="rect">
            <a:avLst/>
          </a:prstGeom>
        </p:spPr>
        <p:txBody>
          <a:bodyPr wrap="square">
            <a:spAutoFit/>
          </a:bodyPr>
          <a:lstStyle/>
          <a:p>
            <a:pPr defTabSz="685800"/>
            <a:r>
              <a:rPr lang="en-GB" sz="600" dirty="0">
                <a:solidFill>
                  <a:srgbClr val="597699"/>
                </a:solidFill>
              </a:rPr>
              <a:t>This information is exempt under the Freedom of Information Act 2000 (FOIA) and may be exempt under other UK information legislation. Refer any FOIA queries to ncscinfoleg@ncsc.gov.uk</a:t>
            </a:r>
          </a:p>
        </p:txBody>
      </p:sp>
      <p:cxnSp>
        <p:nvCxnSpPr>
          <p:cNvPr id="9" name="Straight Connector 8"/>
          <p:cNvCxnSpPr/>
          <p:nvPr userDrawn="1"/>
        </p:nvCxnSpPr>
        <p:spPr>
          <a:xfrm>
            <a:off x="-166251" y="791147"/>
            <a:ext cx="9448800" cy="0"/>
          </a:xfrm>
          <a:prstGeom prst="line">
            <a:avLst/>
          </a:prstGeom>
          <a:ln w="12700">
            <a:solidFill>
              <a:srgbClr val="051D49">
                <a:alpha val="30196"/>
              </a:srgbClr>
            </a:solidFill>
          </a:ln>
        </p:spPr>
        <p:style>
          <a:lnRef idx="1">
            <a:schemeClr val="accent1"/>
          </a:lnRef>
          <a:fillRef idx="0">
            <a:schemeClr val="accent1"/>
          </a:fillRef>
          <a:effectRef idx="0">
            <a:schemeClr val="accent1"/>
          </a:effectRef>
          <a:fontRef idx="minor">
            <a:schemeClr val="tx1"/>
          </a:fontRef>
        </p:style>
      </p:cxnSp>
      <p:sp>
        <p:nvSpPr>
          <p:cNvPr id="13" name="Footer Placeholder 4"/>
          <p:cNvSpPr>
            <a:spLocks noGrp="1"/>
          </p:cNvSpPr>
          <p:nvPr>
            <p:ph type="ftr" sz="quarter" idx="3"/>
          </p:nvPr>
        </p:nvSpPr>
        <p:spPr>
          <a:xfrm>
            <a:off x="216568" y="5371069"/>
            <a:ext cx="8298782" cy="304271"/>
          </a:xfrm>
          <a:prstGeom prst="rect">
            <a:avLst/>
          </a:prstGeom>
        </p:spPr>
        <p:txBody>
          <a:bodyPr vert="horz" lIns="91440" tIns="45720" rIns="91440" bIns="45720" rtlCol="0" anchor="t"/>
          <a:lstStyle>
            <a:lvl1pPr algn="l">
              <a:defRPr sz="1013">
                <a:solidFill>
                  <a:schemeClr val="accent5">
                    <a:lumMod val="40000"/>
                    <a:lumOff val="60000"/>
                  </a:schemeClr>
                </a:solidFill>
                <a:latin typeface="Arial" panose="020B0604020202020204" pitchFamily="34" charset="0"/>
                <a:cs typeface="Arial" panose="020B0604020202020204" pitchFamily="34" charset="0"/>
              </a:defRPr>
            </a:lvl1pPr>
          </a:lstStyle>
          <a:p>
            <a:pPr defTabSz="685800"/>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Tree>
    <p:extLst>
      <p:ext uri="{BB962C8B-B14F-4D97-AF65-F5344CB8AC3E}">
        <p14:creationId xmlns:p14="http://schemas.microsoft.com/office/powerpoint/2010/main" val="4003838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dt="0"/>
  <p:txStyles>
    <p:titleStyle>
      <a:lvl1pPr algn="l" defTabSz="514350" rtl="0" eaLnBrk="1" latinLnBrk="0" hangingPunct="1">
        <a:lnSpc>
          <a:spcPct val="90000"/>
        </a:lnSpc>
        <a:spcBef>
          <a:spcPct val="0"/>
        </a:spcBef>
        <a:buNone/>
        <a:defRPr sz="2025" b="1"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DC9935F-42CE-4FD2-84E2-7BD0BA301EE9}" type="slidenum">
              <a:rPr lang="en-GB" altLang="en-US" smtClean="0"/>
              <a:pPr>
                <a:defRPr/>
              </a:pPr>
              <a:t>‹#›</a:t>
            </a:fld>
            <a:endParaRPr lang="en-GB" altLang="en-US"/>
          </a:p>
        </p:txBody>
      </p:sp>
      <p:pic>
        <p:nvPicPr>
          <p:cNvPr id="7" name="Picture 1"/>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302626" y="5218908"/>
            <a:ext cx="425450" cy="35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88940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ico.org.uk/action-weve-taken/data-security-incident-trends/" TargetMode="External"/><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lc7scxvKQOo"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TFlCLREWxfU"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hyperlink" Target="https://youtu.be/_YRs28yBYuI"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www.charitydigitalexchange.org/"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s://www.cyberessentials.ncsc.gov.uk/" TargetMode="External"/><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s://www.cyberessentials.ncsc.gov.uk/getting-certified/" TargetMode="External"/><Relationship Id="rId5" Type="http://schemas.openxmlformats.org/officeDocument/2006/relationships/image" Target="../media/image25.png"/><Relationship Id="rId4" Type="http://schemas.openxmlformats.org/officeDocument/2006/relationships/hyperlink" Target="https://www.cyberessentials.ncsc.gov.uk/advice/"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https://www.ncsc.gov.uk/training/top-tips-for-staff-web/story_html5.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ncsc.gov.uk/charity"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hyperlink" Target="mailto:info@superhighways.org.uk" TargetMode="External"/><Relationship Id="rId4" Type="http://schemas.openxmlformats.org/officeDocument/2006/relationships/hyperlink" Target="mailto:info@kva.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11559-17B2-4D75-9EBF-B94093758FF4}"/>
              </a:ext>
            </a:extLst>
          </p:cNvPr>
          <p:cNvSpPr>
            <a:spLocks noGrp="1"/>
          </p:cNvSpPr>
          <p:nvPr>
            <p:ph type="ctrTitle"/>
          </p:nvPr>
        </p:nvSpPr>
        <p:spPr/>
        <p:txBody>
          <a:bodyPr/>
          <a:lstStyle/>
          <a:p>
            <a:r>
              <a:rPr lang="en-GB" dirty="0"/>
              <a:t>Cyber Security for Small Charities	</a:t>
            </a:r>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3205713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80CA7E4-E1FC-4E85-9AFD-DC630F5A207C}"/>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5" name="Slide Number Placeholder 4">
            <a:extLst>
              <a:ext uri="{FF2B5EF4-FFF2-40B4-BE49-F238E27FC236}">
                <a16:creationId xmlns:a16="http://schemas.microsoft.com/office/drawing/2014/main" id="{E658A9D7-2544-4573-90AE-A725A9A7D10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2</a:t>
            </a:fld>
            <a:endParaRPr lang="en-GB" dirty="0">
              <a:solidFill>
                <a:srgbClr val="4472C4">
                  <a:lumMod val="40000"/>
                  <a:lumOff val="60000"/>
                </a:srgbClr>
              </a:solidFill>
            </a:endParaRPr>
          </a:p>
        </p:txBody>
      </p:sp>
      <p:pic>
        <p:nvPicPr>
          <p:cNvPr id="10" name="Picture Placeholder 9" descr="A picture containing fence, building, outdoor&#10;&#10;Description automatically generated">
            <a:extLst>
              <a:ext uri="{FF2B5EF4-FFF2-40B4-BE49-F238E27FC236}">
                <a16:creationId xmlns:a16="http://schemas.microsoft.com/office/drawing/2014/main" id="{99634E38-2A51-49AE-A52E-2425F8B7BF4F}"/>
              </a:ext>
            </a:extLst>
          </p:cNvPr>
          <p:cNvPicPr>
            <a:picLocks noGrp="1" noChangeAspect="1"/>
          </p:cNvPicPr>
          <p:nvPr>
            <p:ph type="pic" sz="quarter" idx="12"/>
          </p:nvPr>
        </p:nvPicPr>
        <p:blipFill>
          <a:blip r:embed="rId3"/>
          <a:srcRect l="22307" r="22307"/>
          <a:stretch>
            <a:fillRect/>
          </a:stretch>
        </p:blipFill>
        <p:spPr>
          <a:prstGeom prst="rect">
            <a:avLst/>
          </a:prstGeom>
          <a:ln>
            <a:noFill/>
          </a:ln>
          <a:effectLst>
            <a:softEdge rad="112500"/>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495" y="3136232"/>
            <a:ext cx="2650855" cy="733403"/>
          </a:xfrm>
          <a:prstGeom prst="rect">
            <a:avLst/>
          </a:prstGeom>
        </p:spPr>
      </p:pic>
    </p:spTree>
    <p:extLst>
      <p:ext uri="{BB962C8B-B14F-4D97-AF65-F5344CB8AC3E}">
        <p14:creationId xmlns:p14="http://schemas.microsoft.com/office/powerpoint/2010/main" val="3443967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E02A-9648-4A11-9AD8-434DF0C57AC4}"/>
              </a:ext>
            </a:extLst>
          </p:cNvPr>
          <p:cNvSpPr>
            <a:spLocks noGrp="1"/>
          </p:cNvSpPr>
          <p:nvPr>
            <p:ph type="title"/>
          </p:nvPr>
        </p:nvSpPr>
        <p:spPr/>
        <p:txBody>
          <a:bodyPr/>
          <a:lstStyle/>
          <a:p>
            <a:r>
              <a:rPr lang="en-GB" b="0" dirty="0">
                <a:solidFill>
                  <a:srgbClr val="C00000"/>
                </a:solidFill>
                <a:latin typeface="+mn-lt"/>
              </a:rPr>
              <a:t>Background </a:t>
            </a:r>
            <a:endParaRPr lang="en-GB" dirty="0"/>
          </a:p>
        </p:txBody>
      </p:sp>
      <p:sp>
        <p:nvSpPr>
          <p:cNvPr id="3" name="Content Placeholder 2">
            <a:extLst>
              <a:ext uri="{FF2B5EF4-FFF2-40B4-BE49-F238E27FC236}">
                <a16:creationId xmlns:a16="http://schemas.microsoft.com/office/drawing/2014/main" id="{04B6D525-65A5-4F47-B4E1-4EB5F0B48D25}"/>
              </a:ext>
            </a:extLst>
          </p:cNvPr>
          <p:cNvSpPr>
            <a:spLocks noGrp="1"/>
          </p:cNvSpPr>
          <p:nvPr>
            <p:ph idx="1"/>
          </p:nvPr>
        </p:nvSpPr>
        <p:spPr/>
        <p:txBody>
          <a:bodyPr>
            <a:normAutofit/>
          </a:bodyPr>
          <a:lstStyle/>
          <a:p>
            <a:pPr marL="257175" indent="-257175">
              <a:lnSpc>
                <a:spcPct val="85000"/>
              </a:lnSpc>
              <a:buFont typeface="Wingdings" panose="05000000000000000000" pitchFamily="2" charset="2"/>
              <a:buChar char="Ø"/>
              <a:defRPr/>
            </a:pPr>
            <a:r>
              <a:rPr lang="en-GB" sz="1600" b="1" dirty="0">
                <a:solidFill>
                  <a:srgbClr val="06245A"/>
                </a:solidFill>
              </a:rPr>
              <a:t>The National Cyber Security Centre (NCSC)  is the UK authority on cyber security and a part of GCHQ</a:t>
            </a:r>
          </a:p>
          <a:p>
            <a:pPr>
              <a:lnSpc>
                <a:spcPct val="85000"/>
              </a:lnSpc>
              <a:defRPr/>
            </a:pPr>
            <a:endParaRPr lang="en-GB" sz="1600" b="1" dirty="0">
              <a:solidFill>
                <a:srgbClr val="06245A"/>
              </a:solidFill>
            </a:endParaRPr>
          </a:p>
          <a:p>
            <a:pPr marL="257175" indent="-257175">
              <a:lnSpc>
                <a:spcPct val="85000"/>
              </a:lnSpc>
              <a:buFont typeface="Wingdings" panose="05000000000000000000" pitchFamily="2" charset="2"/>
              <a:buChar char="Ø"/>
              <a:defRPr/>
            </a:pPr>
            <a:r>
              <a:rPr lang="en-GB" sz="1600" b="1" dirty="0">
                <a:solidFill>
                  <a:srgbClr val="06245A"/>
                </a:solidFill>
              </a:rPr>
              <a:t>The NCSC’s mission to “make the UK the safest place to live and work online” </a:t>
            </a:r>
          </a:p>
          <a:p>
            <a:pPr marL="257175" indent="-257175">
              <a:lnSpc>
                <a:spcPct val="85000"/>
              </a:lnSpc>
              <a:buFont typeface="Wingdings" panose="05000000000000000000" pitchFamily="2" charset="2"/>
              <a:buChar char="Ø"/>
              <a:defRPr/>
            </a:pPr>
            <a:endParaRPr lang="en-GB" sz="1600" b="1" dirty="0">
              <a:solidFill>
                <a:srgbClr val="06245A"/>
              </a:solidFill>
            </a:endParaRPr>
          </a:p>
          <a:p>
            <a:pPr marL="257175" indent="-257175">
              <a:lnSpc>
                <a:spcPct val="85000"/>
              </a:lnSpc>
              <a:buFont typeface="Wingdings" panose="05000000000000000000" pitchFamily="2" charset="2"/>
              <a:buChar char="Ø"/>
              <a:defRPr/>
            </a:pPr>
            <a:r>
              <a:rPr lang="en-GB" sz="1600" b="1" dirty="0">
                <a:solidFill>
                  <a:srgbClr val="06245A"/>
                </a:solidFill>
              </a:rPr>
              <a:t>This awareness session has been developed jointly by The NCSC, The National Association for Voluntary and Community Action (NAVCA) and a number of CVS’ who are committed to helping charities protect themselves from cyber crime. </a:t>
            </a:r>
          </a:p>
          <a:p>
            <a:pPr marL="257175" indent="-257175">
              <a:lnSpc>
                <a:spcPct val="85000"/>
              </a:lnSpc>
              <a:buFont typeface="Wingdings" panose="05000000000000000000" pitchFamily="2" charset="2"/>
              <a:buChar char="Ø"/>
              <a:defRPr/>
            </a:pPr>
            <a:endParaRPr lang="en-GB" sz="1375" dirty="0">
              <a:solidFill>
                <a:srgbClr val="06245A"/>
              </a:solidFill>
            </a:endParaRPr>
          </a:p>
          <a:p>
            <a:pPr marL="257175" indent="-257175">
              <a:lnSpc>
                <a:spcPct val="85000"/>
              </a:lnSpc>
              <a:buFont typeface="Wingdings" panose="05000000000000000000" pitchFamily="2" charset="2"/>
              <a:buChar char="Ø"/>
              <a:defRPr/>
            </a:pPr>
            <a:endParaRPr lang="en-GB" sz="1600" b="1" dirty="0">
              <a:solidFill>
                <a:srgbClr val="06245A"/>
              </a:solidFill>
            </a:endParaRPr>
          </a:p>
          <a:p>
            <a:pPr>
              <a:lnSpc>
                <a:spcPct val="85000"/>
              </a:lnSpc>
              <a:defRPr/>
            </a:pPr>
            <a:endParaRPr lang="en-GB" sz="700" b="1" dirty="0">
              <a:solidFill>
                <a:srgbClr val="06245A"/>
              </a:solidFill>
            </a:endParaRPr>
          </a:p>
          <a:p>
            <a:endParaRPr lang="en-GB" b="1" dirty="0"/>
          </a:p>
        </p:txBody>
      </p:sp>
      <p:pic>
        <p:nvPicPr>
          <p:cNvPr id="8" name="Picture Placeholder 7" descr="A screenshot of a cell phone&#10;&#10;Description generated with high confidence">
            <a:extLst>
              <a:ext uri="{FF2B5EF4-FFF2-40B4-BE49-F238E27FC236}">
                <a16:creationId xmlns:a16="http://schemas.microsoft.com/office/drawing/2014/main" id="{11816D6C-86C8-4413-AAE4-1C472C177738}"/>
              </a:ext>
            </a:extLst>
          </p:cNvPr>
          <p:cNvPicPr>
            <a:picLocks noGrp="1" noChangeAspect="1"/>
          </p:cNvPicPr>
          <p:nvPr>
            <p:ph type="pic" sz="quarter" idx="12"/>
          </p:nvPr>
        </p:nvPicPr>
        <p:blipFill>
          <a:blip r:embed="rId3"/>
          <a:srcRect l="17191" r="17191"/>
          <a:stretch>
            <a:fillRect/>
          </a:stretch>
        </p:blipFill>
        <p:spPr>
          <a:prstGeom prst="rect">
            <a:avLst/>
          </a:prstGeom>
          <a:ln>
            <a:noFill/>
          </a:ln>
          <a:effectLst>
            <a:softEdge rad="112500"/>
          </a:effectLst>
        </p:spPr>
      </p:pic>
      <p:sp>
        <p:nvSpPr>
          <p:cNvPr id="4" name="Footer Placeholder 3">
            <a:extLst>
              <a:ext uri="{FF2B5EF4-FFF2-40B4-BE49-F238E27FC236}">
                <a16:creationId xmlns:a16="http://schemas.microsoft.com/office/drawing/2014/main" id="{E80CA7E4-E1FC-4E85-9AFD-DC630F5A207C}"/>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5" name="Slide Number Placeholder 4">
            <a:extLst>
              <a:ext uri="{FF2B5EF4-FFF2-40B4-BE49-F238E27FC236}">
                <a16:creationId xmlns:a16="http://schemas.microsoft.com/office/drawing/2014/main" id="{E658A9D7-2544-4573-90AE-A725A9A7D10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3</a:t>
            </a:fld>
            <a:endParaRPr lang="en-GB" dirty="0">
              <a:solidFill>
                <a:srgbClr val="4472C4">
                  <a:lumMod val="40000"/>
                  <a:lumOff val="60000"/>
                </a:srgbClr>
              </a:solidFill>
            </a:endParaRPr>
          </a:p>
        </p:txBody>
      </p:sp>
    </p:spTree>
    <p:extLst>
      <p:ext uri="{BB962C8B-B14F-4D97-AF65-F5344CB8AC3E}">
        <p14:creationId xmlns:p14="http://schemas.microsoft.com/office/powerpoint/2010/main" val="74453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E02A-9648-4A11-9AD8-434DF0C57AC4}"/>
              </a:ext>
            </a:extLst>
          </p:cNvPr>
          <p:cNvSpPr>
            <a:spLocks noGrp="1"/>
          </p:cNvSpPr>
          <p:nvPr>
            <p:ph type="title"/>
          </p:nvPr>
        </p:nvSpPr>
        <p:spPr/>
        <p:txBody>
          <a:bodyPr/>
          <a:lstStyle/>
          <a:p>
            <a:r>
              <a:rPr lang="en-GB" b="0" dirty="0">
                <a:solidFill>
                  <a:srgbClr val="C00000"/>
                </a:solidFill>
                <a:latin typeface="+mn-lt"/>
              </a:rPr>
              <a:t>What is a cyber attack? </a:t>
            </a:r>
            <a:endParaRPr lang="en-GB" dirty="0"/>
          </a:p>
        </p:txBody>
      </p:sp>
      <p:sp>
        <p:nvSpPr>
          <p:cNvPr id="3" name="Content Placeholder 2">
            <a:extLst>
              <a:ext uri="{FF2B5EF4-FFF2-40B4-BE49-F238E27FC236}">
                <a16:creationId xmlns:a16="http://schemas.microsoft.com/office/drawing/2014/main" id="{04B6D525-65A5-4F47-B4E1-4EB5F0B48D25}"/>
              </a:ext>
            </a:extLst>
          </p:cNvPr>
          <p:cNvSpPr>
            <a:spLocks noGrp="1"/>
          </p:cNvSpPr>
          <p:nvPr>
            <p:ph idx="1"/>
          </p:nvPr>
        </p:nvSpPr>
        <p:spPr/>
        <p:txBody>
          <a:bodyPr>
            <a:normAutofit/>
          </a:bodyPr>
          <a:lstStyle/>
          <a:p>
            <a:pPr marL="285750" indent="-285750">
              <a:lnSpc>
                <a:spcPct val="150000"/>
              </a:lnSpc>
              <a:buFont typeface="Wingdings" panose="05000000000000000000" pitchFamily="2" charset="2"/>
              <a:buChar char="Ø"/>
            </a:pPr>
            <a:r>
              <a:rPr lang="en-GB" sz="1580" b="1" dirty="0">
                <a:solidFill>
                  <a:srgbClr val="002060"/>
                </a:solidFill>
              </a:rPr>
              <a:t>Malicious attempts to: </a:t>
            </a:r>
          </a:p>
          <a:p>
            <a:pPr marL="542925" lvl="1" indent="-285750">
              <a:lnSpc>
                <a:spcPct val="150000"/>
              </a:lnSpc>
              <a:buFont typeface="Courier New" panose="02070309020205020404" pitchFamily="49" charset="0"/>
              <a:buChar char="o"/>
            </a:pPr>
            <a:r>
              <a:rPr lang="en-GB" sz="1580" dirty="0">
                <a:solidFill>
                  <a:srgbClr val="002060"/>
                </a:solidFill>
              </a:rPr>
              <a:t>Damage </a:t>
            </a:r>
          </a:p>
          <a:p>
            <a:pPr marL="542925" lvl="1" indent="-285750">
              <a:lnSpc>
                <a:spcPct val="150000"/>
              </a:lnSpc>
              <a:buFont typeface="Courier New" panose="02070309020205020404" pitchFamily="49" charset="0"/>
              <a:buChar char="o"/>
            </a:pPr>
            <a:r>
              <a:rPr lang="en-GB" sz="1580" dirty="0">
                <a:solidFill>
                  <a:srgbClr val="002060"/>
                </a:solidFill>
              </a:rPr>
              <a:t>Disrupt </a:t>
            </a:r>
          </a:p>
          <a:p>
            <a:pPr marL="542925" lvl="1" indent="-285750">
              <a:lnSpc>
                <a:spcPct val="150000"/>
              </a:lnSpc>
              <a:buFont typeface="Courier New" panose="02070309020205020404" pitchFamily="49" charset="0"/>
              <a:buChar char="o"/>
            </a:pPr>
            <a:r>
              <a:rPr lang="en-GB" sz="1580" dirty="0">
                <a:solidFill>
                  <a:srgbClr val="002060"/>
                </a:solidFill>
              </a:rPr>
              <a:t>Or gain unauthorised access</a:t>
            </a:r>
          </a:p>
          <a:p>
            <a:pPr marL="542925" lvl="1" indent="-285750">
              <a:lnSpc>
                <a:spcPct val="150000"/>
              </a:lnSpc>
              <a:buFont typeface="Courier New" panose="02070309020205020404" pitchFamily="49" charset="0"/>
              <a:buChar char="o"/>
            </a:pPr>
            <a:endParaRPr lang="en-GB" sz="1580" dirty="0">
              <a:solidFill>
                <a:srgbClr val="002060"/>
              </a:solidFill>
            </a:endParaRPr>
          </a:p>
          <a:p>
            <a:pPr marL="285750" indent="-285750">
              <a:lnSpc>
                <a:spcPct val="150000"/>
              </a:lnSpc>
              <a:buFont typeface="Wingdings" panose="05000000000000000000" pitchFamily="2" charset="2"/>
              <a:buChar char="Ø"/>
            </a:pPr>
            <a:r>
              <a:rPr lang="en-GB" sz="1580" b="1" dirty="0">
                <a:solidFill>
                  <a:srgbClr val="002060"/>
                </a:solidFill>
              </a:rPr>
              <a:t>…to computer systems, IT networks or devices (such as laptops, phones and tablets) </a:t>
            </a:r>
          </a:p>
        </p:txBody>
      </p:sp>
      <p:sp>
        <p:nvSpPr>
          <p:cNvPr id="4" name="Footer Placeholder 3">
            <a:extLst>
              <a:ext uri="{FF2B5EF4-FFF2-40B4-BE49-F238E27FC236}">
                <a16:creationId xmlns:a16="http://schemas.microsoft.com/office/drawing/2014/main" id="{E80CA7E4-E1FC-4E85-9AFD-DC630F5A207C}"/>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5" name="Slide Number Placeholder 4">
            <a:extLst>
              <a:ext uri="{FF2B5EF4-FFF2-40B4-BE49-F238E27FC236}">
                <a16:creationId xmlns:a16="http://schemas.microsoft.com/office/drawing/2014/main" id="{E658A9D7-2544-4573-90AE-A725A9A7D10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4</a:t>
            </a:fld>
            <a:endParaRPr lang="en-GB" dirty="0">
              <a:solidFill>
                <a:srgbClr val="4472C4">
                  <a:lumMod val="40000"/>
                  <a:lumOff val="60000"/>
                </a:srgbClr>
              </a:solidFill>
            </a:endParaRPr>
          </a:p>
        </p:txBody>
      </p:sp>
      <p:pic>
        <p:nvPicPr>
          <p:cNvPr id="10" name="Picture Placeholder 9" descr="A picture containing object&#10;&#10;Description automatically generated">
            <a:extLst>
              <a:ext uri="{FF2B5EF4-FFF2-40B4-BE49-F238E27FC236}">
                <a16:creationId xmlns:a16="http://schemas.microsoft.com/office/drawing/2014/main" id="{9A0D2C42-160A-4168-9255-333376ED6732}"/>
              </a:ext>
            </a:extLst>
          </p:cNvPr>
          <p:cNvPicPr>
            <a:picLocks noGrp="1" noChangeAspect="1"/>
          </p:cNvPicPr>
          <p:nvPr>
            <p:ph type="pic" sz="quarter" idx="12"/>
          </p:nvPr>
        </p:nvPicPr>
        <p:blipFill>
          <a:blip r:embed="rId3"/>
          <a:srcRect l="18025" r="18025"/>
          <a:stretch>
            <a:fillRect/>
          </a:stretch>
        </p:blipFill>
        <p:spPr/>
      </p:pic>
    </p:spTree>
    <p:extLst>
      <p:ext uri="{BB962C8B-B14F-4D97-AF65-F5344CB8AC3E}">
        <p14:creationId xmlns:p14="http://schemas.microsoft.com/office/powerpoint/2010/main" val="3058504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E02A-9648-4A11-9AD8-434DF0C57AC4}"/>
              </a:ext>
            </a:extLst>
          </p:cNvPr>
          <p:cNvSpPr>
            <a:spLocks noGrp="1"/>
          </p:cNvSpPr>
          <p:nvPr>
            <p:ph type="title"/>
          </p:nvPr>
        </p:nvSpPr>
        <p:spPr/>
        <p:txBody>
          <a:bodyPr/>
          <a:lstStyle/>
          <a:p>
            <a:r>
              <a:rPr lang="en-GB" b="0" dirty="0">
                <a:solidFill>
                  <a:srgbClr val="C00000"/>
                </a:solidFill>
                <a:latin typeface="+mn-lt"/>
              </a:rPr>
              <a:t>What is ‘cyber security’? </a:t>
            </a:r>
            <a:endParaRPr lang="en-GB" dirty="0"/>
          </a:p>
        </p:txBody>
      </p:sp>
      <p:sp>
        <p:nvSpPr>
          <p:cNvPr id="3" name="Content Placeholder 2">
            <a:extLst>
              <a:ext uri="{FF2B5EF4-FFF2-40B4-BE49-F238E27FC236}">
                <a16:creationId xmlns:a16="http://schemas.microsoft.com/office/drawing/2014/main" id="{04B6D525-65A5-4F47-B4E1-4EB5F0B48D25}"/>
              </a:ext>
            </a:extLst>
          </p:cNvPr>
          <p:cNvSpPr>
            <a:spLocks noGrp="1"/>
          </p:cNvSpPr>
          <p:nvPr>
            <p:ph idx="1"/>
          </p:nvPr>
        </p:nvSpPr>
        <p:spPr/>
        <p:txBody>
          <a:bodyPr>
            <a:normAutofit/>
          </a:bodyPr>
          <a:lstStyle/>
          <a:p>
            <a:pPr marL="285750" indent="-285750">
              <a:buFont typeface="Wingdings" panose="05000000000000000000" pitchFamily="2" charset="2"/>
              <a:buChar char="Ø"/>
            </a:pPr>
            <a:r>
              <a:rPr lang="en-GB" sz="1580" dirty="0">
                <a:solidFill>
                  <a:srgbClr val="002060"/>
                </a:solidFill>
              </a:rPr>
              <a:t>Reducing risk of becoming a victim of a cyber attack </a:t>
            </a:r>
          </a:p>
          <a:p>
            <a:pPr marL="285750" indent="-285750">
              <a:buFont typeface="Wingdings" panose="05000000000000000000" pitchFamily="2" charset="2"/>
              <a:buChar char="Ø"/>
            </a:pPr>
            <a:endParaRPr lang="en-GB" sz="1580" dirty="0">
              <a:solidFill>
                <a:srgbClr val="002060"/>
              </a:solidFill>
            </a:endParaRPr>
          </a:p>
          <a:p>
            <a:pPr marL="285750" indent="-285750">
              <a:buFont typeface="Wingdings" panose="05000000000000000000" pitchFamily="2" charset="2"/>
              <a:buChar char="Ø"/>
            </a:pPr>
            <a:r>
              <a:rPr lang="en-GB" sz="1580" dirty="0">
                <a:solidFill>
                  <a:srgbClr val="002060"/>
                </a:solidFill>
              </a:rPr>
              <a:t>Protection of devices, services, networks and the information we store on them </a:t>
            </a:r>
          </a:p>
          <a:p>
            <a:pPr marL="285750" indent="-285750">
              <a:buFont typeface="Wingdings" panose="05000000000000000000" pitchFamily="2" charset="2"/>
              <a:buChar char="Ø"/>
            </a:pPr>
            <a:endParaRPr lang="en-GB" sz="1580" dirty="0">
              <a:solidFill>
                <a:srgbClr val="002060"/>
              </a:solidFill>
            </a:endParaRPr>
          </a:p>
          <a:p>
            <a:pPr marL="285750" indent="-285750">
              <a:buFont typeface="Wingdings" panose="05000000000000000000" pitchFamily="2" charset="2"/>
              <a:buChar char="Ø"/>
            </a:pPr>
            <a:r>
              <a:rPr lang="en-GB" sz="1580" dirty="0">
                <a:solidFill>
                  <a:srgbClr val="002060"/>
                </a:solidFill>
              </a:rPr>
              <a:t>The internet is a fundamental part of modern life, and so cyber security must be too. </a:t>
            </a:r>
          </a:p>
        </p:txBody>
      </p:sp>
      <p:sp>
        <p:nvSpPr>
          <p:cNvPr id="4" name="Footer Placeholder 3">
            <a:extLst>
              <a:ext uri="{FF2B5EF4-FFF2-40B4-BE49-F238E27FC236}">
                <a16:creationId xmlns:a16="http://schemas.microsoft.com/office/drawing/2014/main" id="{E80CA7E4-E1FC-4E85-9AFD-DC630F5A207C}"/>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5" name="Slide Number Placeholder 4">
            <a:extLst>
              <a:ext uri="{FF2B5EF4-FFF2-40B4-BE49-F238E27FC236}">
                <a16:creationId xmlns:a16="http://schemas.microsoft.com/office/drawing/2014/main" id="{E658A9D7-2544-4573-90AE-A725A9A7D10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5</a:t>
            </a:fld>
            <a:endParaRPr lang="en-GB" dirty="0">
              <a:solidFill>
                <a:srgbClr val="4472C4">
                  <a:lumMod val="40000"/>
                  <a:lumOff val="60000"/>
                </a:srgbClr>
              </a:solidFill>
            </a:endParaRPr>
          </a:p>
        </p:txBody>
      </p:sp>
      <p:pic>
        <p:nvPicPr>
          <p:cNvPr id="7" name="Picture Placeholder 6">
            <a:extLst>
              <a:ext uri="{FF2B5EF4-FFF2-40B4-BE49-F238E27FC236}">
                <a16:creationId xmlns:a16="http://schemas.microsoft.com/office/drawing/2014/main" id="{FB8F1C4A-0222-413F-8E14-6BAF6750EFBC}"/>
              </a:ext>
            </a:extLst>
          </p:cNvPr>
          <p:cNvPicPr>
            <a:picLocks noGrp="1" noChangeAspect="1"/>
          </p:cNvPicPr>
          <p:nvPr>
            <p:ph type="pic" sz="quarter" idx="12"/>
          </p:nvPr>
        </p:nvPicPr>
        <p:blipFill>
          <a:blip r:embed="rId3"/>
          <a:srcRect l="17137" r="17137"/>
          <a:stretch>
            <a:fillRect/>
          </a:stretch>
        </p:blipFill>
        <p:spPr>
          <a:prstGeom prst="rect">
            <a:avLst/>
          </a:prstGeom>
          <a:ln>
            <a:noFill/>
          </a:ln>
          <a:effectLst>
            <a:softEdge rad="112500"/>
          </a:effectLst>
        </p:spPr>
      </p:pic>
    </p:spTree>
    <p:extLst>
      <p:ext uri="{BB962C8B-B14F-4D97-AF65-F5344CB8AC3E}">
        <p14:creationId xmlns:p14="http://schemas.microsoft.com/office/powerpoint/2010/main" val="3829414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476C2-B195-4178-AB54-11209EF20DE1}"/>
              </a:ext>
            </a:extLst>
          </p:cNvPr>
          <p:cNvSpPr>
            <a:spLocks noGrp="1"/>
          </p:cNvSpPr>
          <p:nvPr>
            <p:ph type="title"/>
          </p:nvPr>
        </p:nvSpPr>
        <p:spPr>
          <a:xfrm>
            <a:off x="216568" y="880519"/>
            <a:ext cx="8707856" cy="501315"/>
          </a:xfrm>
        </p:spPr>
        <p:txBody>
          <a:bodyPr/>
          <a:lstStyle/>
          <a:p>
            <a:r>
              <a:rPr lang="en-GB" b="0" dirty="0">
                <a:solidFill>
                  <a:srgbClr val="C00000"/>
                </a:solidFill>
                <a:latin typeface="+mn-lt"/>
              </a:rPr>
              <a:t>The cost of cyber attacks </a:t>
            </a:r>
          </a:p>
        </p:txBody>
      </p:sp>
      <p:sp>
        <p:nvSpPr>
          <p:cNvPr id="4" name="Footer Placeholder 3">
            <a:extLst>
              <a:ext uri="{FF2B5EF4-FFF2-40B4-BE49-F238E27FC236}">
                <a16:creationId xmlns:a16="http://schemas.microsoft.com/office/drawing/2014/main" id="{2764A0EF-9DBD-44F3-9717-BA12B248CF69}"/>
              </a:ext>
            </a:extLst>
          </p:cNvPr>
          <p:cNvSpPr>
            <a:spLocks noGrp="1"/>
          </p:cNvSpPr>
          <p:nvPr>
            <p:ph type="ftr" sz="quarter" idx="12"/>
          </p:nvPr>
        </p:nvSpPr>
        <p:spPr>
          <a:xfrm>
            <a:off x="216568" y="5371069"/>
            <a:ext cx="8298782" cy="304271"/>
          </a:xfrm>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5" name="Slide Number Placeholder 4">
            <a:extLst>
              <a:ext uri="{FF2B5EF4-FFF2-40B4-BE49-F238E27FC236}">
                <a16:creationId xmlns:a16="http://schemas.microsoft.com/office/drawing/2014/main" id="{53982B45-94F9-4365-82DD-FC18687FD1B8}"/>
              </a:ext>
            </a:extLst>
          </p:cNvPr>
          <p:cNvSpPr>
            <a:spLocks noGrp="1"/>
          </p:cNvSpPr>
          <p:nvPr>
            <p:ph type="sldNum" sz="quarter" idx="13"/>
          </p:nvPr>
        </p:nvSpPr>
        <p:spPr>
          <a:xfrm>
            <a:off x="8644691" y="5365967"/>
            <a:ext cx="439153" cy="304271"/>
          </a:xfrm>
        </p:spPr>
        <p:txBody>
          <a:bodyPr/>
          <a:lstStyle/>
          <a:p>
            <a:fld id="{D17DDAE8-BD52-4C1A-8309-1A4391C014AD}" type="slidenum">
              <a:rPr lang="en-GB" smtClean="0">
                <a:solidFill>
                  <a:srgbClr val="4472C4">
                    <a:lumMod val="40000"/>
                    <a:lumOff val="60000"/>
                  </a:srgbClr>
                </a:solidFill>
              </a:rPr>
              <a:pPr/>
              <a:t>6</a:t>
            </a:fld>
            <a:endParaRPr lang="en-GB" dirty="0">
              <a:solidFill>
                <a:srgbClr val="4472C4">
                  <a:lumMod val="40000"/>
                  <a:lumOff val="60000"/>
                </a:srgbClr>
              </a:solidFill>
            </a:endParaRPr>
          </a:p>
        </p:txBody>
      </p:sp>
      <p:pic>
        <p:nvPicPr>
          <p:cNvPr id="7" name="Picture 6">
            <a:extLst>
              <a:ext uri="{FF2B5EF4-FFF2-40B4-BE49-F238E27FC236}">
                <a16:creationId xmlns:a16="http://schemas.microsoft.com/office/drawing/2014/main" id="{B376812D-1184-48D6-B190-A9022E65F096}"/>
              </a:ext>
            </a:extLst>
          </p:cNvPr>
          <p:cNvPicPr>
            <a:picLocks noChangeAspect="1"/>
          </p:cNvPicPr>
          <p:nvPr/>
        </p:nvPicPr>
        <p:blipFill>
          <a:blip r:embed="rId3"/>
          <a:stretch>
            <a:fillRect/>
          </a:stretch>
        </p:blipFill>
        <p:spPr>
          <a:xfrm>
            <a:off x="985324" y="1381834"/>
            <a:ext cx="7170344" cy="3609270"/>
          </a:xfrm>
          <a:prstGeom prst="rect">
            <a:avLst/>
          </a:prstGeom>
        </p:spPr>
      </p:pic>
    </p:spTree>
    <p:extLst>
      <p:ext uri="{BB962C8B-B14F-4D97-AF65-F5344CB8AC3E}">
        <p14:creationId xmlns:p14="http://schemas.microsoft.com/office/powerpoint/2010/main" val="548025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9622" y="1006200"/>
            <a:ext cx="7629525" cy="4436269"/>
          </a:xfrm>
          <a:prstGeom prst="rect">
            <a:avLst/>
          </a:prstGeom>
        </p:spPr>
      </p:pic>
      <p:sp>
        <p:nvSpPr>
          <p:cNvPr id="3" name="Rectangle 2"/>
          <p:cNvSpPr/>
          <p:nvPr/>
        </p:nvSpPr>
        <p:spPr>
          <a:xfrm>
            <a:off x="305525" y="427231"/>
            <a:ext cx="6180999" cy="507831"/>
          </a:xfrm>
          <a:prstGeom prst="rect">
            <a:avLst/>
          </a:prstGeom>
        </p:spPr>
        <p:txBody>
          <a:bodyPr wrap="square">
            <a:spAutoFit/>
          </a:bodyPr>
          <a:lstStyle/>
          <a:p>
            <a:pPr defTabSz="342900"/>
            <a:r>
              <a:rPr lang="en-GB" sz="2700" dirty="0">
                <a:solidFill>
                  <a:prstClr val="black"/>
                </a:solidFill>
                <a:latin typeface="Avant Garde Bold YU"/>
                <a:hlinkClick r:id="rId3"/>
              </a:rPr>
              <a:t>Data security incident </a:t>
            </a:r>
            <a:r>
              <a:rPr lang="en-GB" sz="2700" dirty="0" smtClean="0">
                <a:solidFill>
                  <a:prstClr val="black"/>
                </a:solidFill>
                <a:latin typeface="Avant Garde Bold YU"/>
                <a:hlinkClick r:id="rId3"/>
              </a:rPr>
              <a:t>trends</a:t>
            </a:r>
            <a:r>
              <a:rPr lang="en-GB" sz="2700" dirty="0" smtClean="0">
                <a:solidFill>
                  <a:prstClr val="black"/>
                </a:solidFill>
                <a:latin typeface="Avant Garde Bold YU"/>
              </a:rPr>
              <a:t> - ICO</a:t>
            </a:r>
            <a:endParaRPr lang="en-GB" sz="2700" dirty="0">
              <a:solidFill>
                <a:prstClr val="black"/>
              </a:solidFill>
              <a:latin typeface="Avant Garde Bold YU"/>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0470" y="201659"/>
            <a:ext cx="2650855" cy="733403"/>
          </a:xfrm>
          <a:prstGeom prst="rect">
            <a:avLst/>
          </a:prstGeom>
        </p:spPr>
      </p:pic>
    </p:spTree>
    <p:extLst>
      <p:ext uri="{BB962C8B-B14F-4D97-AF65-F5344CB8AC3E}">
        <p14:creationId xmlns:p14="http://schemas.microsoft.com/office/powerpoint/2010/main" val="3050784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FD83E-DAE2-4271-B21E-B93B565CB1E9}"/>
              </a:ext>
            </a:extLst>
          </p:cNvPr>
          <p:cNvSpPr>
            <a:spLocks noGrp="1"/>
          </p:cNvSpPr>
          <p:nvPr>
            <p:ph type="title"/>
          </p:nvPr>
        </p:nvSpPr>
        <p:spPr/>
        <p:txBody>
          <a:bodyPr/>
          <a:lstStyle/>
          <a:p>
            <a:r>
              <a:rPr lang="en-GB" b="0" dirty="0">
                <a:solidFill>
                  <a:srgbClr val="C00000"/>
                </a:solidFill>
                <a:latin typeface="+mn-lt"/>
              </a:rPr>
              <a:t>Why are charities at risk? </a:t>
            </a:r>
          </a:p>
        </p:txBody>
      </p:sp>
      <p:sp>
        <p:nvSpPr>
          <p:cNvPr id="3" name="Content Placeholder 2">
            <a:extLst>
              <a:ext uri="{FF2B5EF4-FFF2-40B4-BE49-F238E27FC236}">
                <a16:creationId xmlns:a16="http://schemas.microsoft.com/office/drawing/2014/main" id="{8DB803FE-4E8E-4D56-BA84-145D7824A5BB}"/>
              </a:ext>
            </a:extLst>
          </p:cNvPr>
          <p:cNvSpPr>
            <a:spLocks noGrp="1"/>
          </p:cNvSpPr>
          <p:nvPr>
            <p:ph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Charities hold funds, personal, financial and commercial data </a:t>
            </a:r>
          </a:p>
          <a:p>
            <a:pPr marL="285750" indent="-285750">
              <a:lnSpc>
                <a:spcPct val="150000"/>
              </a:lnSpc>
              <a:buFont typeface="Wingdings" panose="05000000000000000000" pitchFamily="2" charset="2"/>
              <a:buChar char="Ø"/>
            </a:pPr>
            <a:r>
              <a:rPr lang="en-GB" b="1" dirty="0">
                <a:solidFill>
                  <a:srgbClr val="002060"/>
                </a:solidFill>
              </a:rPr>
              <a:t>Potentially a route into a ‘bigger fish’ such as a local authority or corporation </a:t>
            </a:r>
          </a:p>
          <a:p>
            <a:pPr marL="285750" indent="-285750">
              <a:lnSpc>
                <a:spcPct val="150000"/>
              </a:lnSpc>
              <a:buFont typeface="Wingdings" panose="05000000000000000000" pitchFamily="2" charset="2"/>
              <a:buChar char="Ø"/>
            </a:pPr>
            <a:r>
              <a:rPr lang="en-GB" b="1" dirty="0">
                <a:solidFill>
                  <a:srgbClr val="002060"/>
                </a:solidFill>
              </a:rPr>
              <a:t>Very low levels of awareness, particularly amongst smaller charities </a:t>
            </a:r>
          </a:p>
          <a:p>
            <a:pPr marL="285750" indent="-285750">
              <a:lnSpc>
                <a:spcPct val="150000"/>
              </a:lnSpc>
              <a:buFont typeface="Wingdings" panose="05000000000000000000" pitchFamily="2" charset="2"/>
              <a:buChar char="Ø"/>
            </a:pPr>
            <a:r>
              <a:rPr lang="en-GB" b="1" dirty="0">
                <a:solidFill>
                  <a:srgbClr val="002060"/>
                </a:solidFill>
              </a:rPr>
              <a:t>Culture of trust </a:t>
            </a:r>
          </a:p>
        </p:txBody>
      </p:sp>
      <p:pic>
        <p:nvPicPr>
          <p:cNvPr id="8" name="Picture Placeholder 7">
            <a:extLst>
              <a:ext uri="{FF2B5EF4-FFF2-40B4-BE49-F238E27FC236}">
                <a16:creationId xmlns:a16="http://schemas.microsoft.com/office/drawing/2014/main" id="{DE6E2E6A-4634-4DB9-A967-A67309C7C969}"/>
              </a:ext>
            </a:extLst>
          </p:cNvPr>
          <p:cNvPicPr>
            <a:picLocks noGrp="1" noChangeAspect="1"/>
          </p:cNvPicPr>
          <p:nvPr>
            <p:ph type="pic" sz="quarter" idx="12"/>
          </p:nvPr>
        </p:nvPicPr>
        <p:blipFill rotWithShape="1">
          <a:blip r:embed="rId3"/>
          <a:srcRect l="17915" r="17269"/>
          <a:stretch/>
        </p:blipFill>
        <p:spPr>
          <a:xfrm>
            <a:off x="4704346" y="880519"/>
            <a:ext cx="4223084" cy="4343682"/>
          </a:xfrm>
          <a:prstGeom prst="rect">
            <a:avLst/>
          </a:prstGeom>
          <a:ln>
            <a:noFill/>
          </a:ln>
          <a:effectLst>
            <a:softEdge rad="112500"/>
          </a:effectLst>
        </p:spPr>
      </p:pic>
      <p:sp>
        <p:nvSpPr>
          <p:cNvPr id="5" name="Footer Placeholder 4">
            <a:extLst>
              <a:ext uri="{FF2B5EF4-FFF2-40B4-BE49-F238E27FC236}">
                <a16:creationId xmlns:a16="http://schemas.microsoft.com/office/drawing/2014/main" id="{0C44CA1D-54BC-4AD6-AF0F-BB8FD77A2A06}"/>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24B0AE22-4B2C-4BEB-9B44-60C2F5A7D9A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8</a:t>
            </a:fld>
            <a:endParaRPr lang="en-GB" dirty="0">
              <a:solidFill>
                <a:srgbClr val="4472C4">
                  <a:lumMod val="40000"/>
                  <a:lumOff val="60000"/>
                </a:srgbClr>
              </a:solidFill>
            </a:endParaRPr>
          </a:p>
        </p:txBody>
      </p:sp>
    </p:spTree>
    <p:extLst>
      <p:ext uri="{BB962C8B-B14F-4D97-AF65-F5344CB8AC3E}">
        <p14:creationId xmlns:p14="http://schemas.microsoft.com/office/powerpoint/2010/main" val="2568221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1FA82-ACD4-4A71-94A4-B92C531E9AB3}"/>
              </a:ext>
            </a:extLst>
          </p:cNvPr>
          <p:cNvSpPr>
            <a:spLocks noGrp="1"/>
          </p:cNvSpPr>
          <p:nvPr>
            <p:ph type="title"/>
          </p:nvPr>
        </p:nvSpPr>
        <p:spPr/>
        <p:txBody>
          <a:bodyPr/>
          <a:lstStyle/>
          <a:p>
            <a:r>
              <a:rPr lang="en-GB" b="0" dirty="0">
                <a:solidFill>
                  <a:srgbClr val="C00000"/>
                </a:solidFill>
                <a:latin typeface="+mn-lt"/>
              </a:rPr>
              <a:t>Who are charities at risk from? </a:t>
            </a:r>
          </a:p>
        </p:txBody>
      </p:sp>
      <p:sp>
        <p:nvSpPr>
          <p:cNvPr id="3" name="Content Placeholder 2">
            <a:extLst>
              <a:ext uri="{FF2B5EF4-FFF2-40B4-BE49-F238E27FC236}">
                <a16:creationId xmlns:a16="http://schemas.microsoft.com/office/drawing/2014/main" id="{E27E3DD6-EF19-483F-90E2-79DC4E3A438E}"/>
              </a:ext>
            </a:extLst>
          </p:cNvPr>
          <p:cNvSpPr>
            <a:spLocks noGrp="1"/>
          </p:cNvSpPr>
          <p:nvPr>
            <p:ph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Cyber criminals</a:t>
            </a:r>
          </a:p>
          <a:p>
            <a:pPr marL="542925" lvl="1" indent="-285750">
              <a:lnSpc>
                <a:spcPct val="150000"/>
              </a:lnSpc>
              <a:buFont typeface="Courier New" panose="02070309020205020404" pitchFamily="49" charset="0"/>
              <a:buChar char="o"/>
            </a:pPr>
            <a:r>
              <a:rPr lang="en-GB" dirty="0">
                <a:solidFill>
                  <a:srgbClr val="002060"/>
                </a:solidFill>
              </a:rPr>
              <a:t>Motivated by money</a:t>
            </a:r>
          </a:p>
          <a:p>
            <a:pPr marL="285750" indent="-285750">
              <a:lnSpc>
                <a:spcPct val="150000"/>
              </a:lnSpc>
              <a:buFont typeface="Wingdings" panose="05000000000000000000" pitchFamily="2" charset="2"/>
              <a:buChar char="Ø"/>
            </a:pPr>
            <a:r>
              <a:rPr lang="en-GB" b="1" dirty="0">
                <a:solidFill>
                  <a:srgbClr val="002060"/>
                </a:solidFill>
              </a:rPr>
              <a:t>Indirect attacks </a:t>
            </a:r>
          </a:p>
          <a:p>
            <a:pPr marL="285750" indent="-285750">
              <a:lnSpc>
                <a:spcPct val="150000"/>
              </a:lnSpc>
              <a:buFont typeface="Wingdings" panose="05000000000000000000" pitchFamily="2" charset="2"/>
              <a:buChar char="Ø"/>
            </a:pPr>
            <a:r>
              <a:rPr lang="en-GB" b="1" dirty="0">
                <a:solidFill>
                  <a:srgbClr val="002060"/>
                </a:solidFill>
              </a:rPr>
              <a:t>Insiders </a:t>
            </a:r>
          </a:p>
          <a:p>
            <a:pPr marL="542925" lvl="1" indent="-285750">
              <a:lnSpc>
                <a:spcPct val="150000"/>
              </a:lnSpc>
              <a:buFont typeface="Courier New" panose="02070309020205020404" pitchFamily="49" charset="0"/>
              <a:buChar char="o"/>
            </a:pPr>
            <a:r>
              <a:rPr lang="en-GB" dirty="0">
                <a:solidFill>
                  <a:srgbClr val="002060"/>
                </a:solidFill>
              </a:rPr>
              <a:t>And the inadvertent insider</a:t>
            </a:r>
          </a:p>
          <a:p>
            <a:pPr marL="285750" indent="-285750">
              <a:lnSpc>
                <a:spcPct val="150000"/>
              </a:lnSpc>
              <a:buFont typeface="Wingdings" panose="05000000000000000000" pitchFamily="2" charset="2"/>
              <a:buChar char="Ø"/>
            </a:pPr>
            <a:r>
              <a:rPr lang="en-GB" b="1" dirty="0">
                <a:solidFill>
                  <a:srgbClr val="002060"/>
                </a:solidFill>
              </a:rPr>
              <a:t>Others but less likely for most charities</a:t>
            </a:r>
          </a:p>
          <a:p>
            <a:pPr marL="542925" lvl="1" indent="-285750">
              <a:lnSpc>
                <a:spcPct val="150000"/>
              </a:lnSpc>
              <a:buFont typeface="Courier New" panose="02070309020205020404" pitchFamily="49" charset="0"/>
              <a:buChar char="o"/>
            </a:pPr>
            <a:r>
              <a:rPr lang="en-GB" dirty="0">
                <a:solidFill>
                  <a:srgbClr val="002060"/>
                </a:solidFill>
              </a:rPr>
              <a:t>Hacktivists </a:t>
            </a:r>
          </a:p>
          <a:p>
            <a:pPr marL="542925" lvl="1" indent="-285750">
              <a:lnSpc>
                <a:spcPct val="150000"/>
              </a:lnSpc>
              <a:buFont typeface="Courier New" panose="02070309020205020404" pitchFamily="49" charset="0"/>
              <a:buChar char="o"/>
            </a:pPr>
            <a:r>
              <a:rPr lang="en-GB" dirty="0">
                <a:solidFill>
                  <a:srgbClr val="002060"/>
                </a:solidFill>
              </a:rPr>
              <a:t>Terrorists </a:t>
            </a:r>
          </a:p>
          <a:p>
            <a:pPr marL="542925" lvl="1" indent="-285750">
              <a:lnSpc>
                <a:spcPct val="150000"/>
              </a:lnSpc>
              <a:buFont typeface="Courier New" panose="02070309020205020404" pitchFamily="49" charset="0"/>
              <a:buChar char="o"/>
            </a:pPr>
            <a:r>
              <a:rPr lang="en-GB" dirty="0">
                <a:solidFill>
                  <a:srgbClr val="002060"/>
                </a:solidFill>
              </a:rPr>
              <a:t>Nation states </a:t>
            </a:r>
          </a:p>
        </p:txBody>
      </p:sp>
      <p:pic>
        <p:nvPicPr>
          <p:cNvPr id="8" name="Picture Placeholder 7" descr="A close up of a device&#10;&#10;Description generated with high confidence">
            <a:extLst>
              <a:ext uri="{FF2B5EF4-FFF2-40B4-BE49-F238E27FC236}">
                <a16:creationId xmlns:a16="http://schemas.microsoft.com/office/drawing/2014/main" id="{31FA18E3-36EA-4E11-90B5-72FC03D2AA02}"/>
              </a:ext>
            </a:extLst>
          </p:cNvPr>
          <p:cNvPicPr>
            <a:picLocks noGrp="1" noChangeAspect="1"/>
          </p:cNvPicPr>
          <p:nvPr>
            <p:ph type="pic" sz="quarter" idx="12"/>
          </p:nvPr>
        </p:nvPicPr>
        <p:blipFill>
          <a:blip r:embed="rId3"/>
          <a:srcRect l="768" r="768"/>
          <a:stretch>
            <a:fillRect/>
          </a:stretch>
        </p:blipFill>
        <p:spPr/>
      </p:pic>
      <p:sp>
        <p:nvSpPr>
          <p:cNvPr id="5" name="Footer Placeholder 4">
            <a:extLst>
              <a:ext uri="{FF2B5EF4-FFF2-40B4-BE49-F238E27FC236}">
                <a16:creationId xmlns:a16="http://schemas.microsoft.com/office/drawing/2014/main" id="{F3F26EAA-F274-4AB5-8CA1-AE54491C3388}"/>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B8C978B6-F880-4F91-B388-A45B2C5E052F}"/>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9</a:t>
            </a:fld>
            <a:endParaRPr lang="en-GB" dirty="0">
              <a:solidFill>
                <a:srgbClr val="4472C4">
                  <a:lumMod val="40000"/>
                  <a:lumOff val="60000"/>
                </a:srgbClr>
              </a:solidFill>
            </a:endParaRPr>
          </a:p>
        </p:txBody>
      </p:sp>
    </p:spTree>
    <p:extLst>
      <p:ext uri="{BB962C8B-B14F-4D97-AF65-F5344CB8AC3E}">
        <p14:creationId xmlns:p14="http://schemas.microsoft.com/office/powerpoint/2010/main" val="40281056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1FA82-ACD4-4A71-94A4-B92C531E9AB3}"/>
              </a:ext>
            </a:extLst>
          </p:cNvPr>
          <p:cNvSpPr>
            <a:spLocks noGrp="1"/>
          </p:cNvSpPr>
          <p:nvPr>
            <p:ph type="title"/>
          </p:nvPr>
        </p:nvSpPr>
        <p:spPr>
          <a:xfrm>
            <a:off x="216570" y="880519"/>
            <a:ext cx="4762836" cy="501315"/>
          </a:xfrm>
        </p:spPr>
        <p:txBody>
          <a:bodyPr>
            <a:normAutofit fontScale="90000"/>
          </a:bodyPr>
          <a:lstStyle/>
          <a:p>
            <a:r>
              <a:rPr lang="en-GB" b="0" dirty="0">
                <a:solidFill>
                  <a:srgbClr val="C00000"/>
                </a:solidFill>
                <a:latin typeface="+mn-lt"/>
              </a:rPr>
              <a:t>I’m pretty alert to scammers, I think I’m safe…</a:t>
            </a:r>
          </a:p>
        </p:txBody>
      </p:sp>
      <p:sp>
        <p:nvSpPr>
          <p:cNvPr id="5" name="Footer Placeholder 4">
            <a:extLst>
              <a:ext uri="{FF2B5EF4-FFF2-40B4-BE49-F238E27FC236}">
                <a16:creationId xmlns:a16="http://schemas.microsoft.com/office/drawing/2014/main" id="{F3F26EAA-F274-4AB5-8CA1-AE54491C3388}"/>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B8C978B6-F880-4F91-B388-A45B2C5E052F}"/>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10</a:t>
            </a:fld>
            <a:endParaRPr lang="en-GB" dirty="0">
              <a:solidFill>
                <a:srgbClr val="4472C4">
                  <a:lumMod val="40000"/>
                  <a:lumOff val="60000"/>
                </a:srgbClr>
              </a:solidFill>
            </a:endParaRPr>
          </a:p>
        </p:txBody>
      </p:sp>
      <p:pic>
        <p:nvPicPr>
          <p:cNvPr id="4" name="Picture 3">
            <a:hlinkClick r:id="rId3"/>
          </p:cNvPr>
          <p:cNvPicPr>
            <a:picLocks noChangeAspect="1"/>
          </p:cNvPicPr>
          <p:nvPr/>
        </p:nvPicPr>
        <p:blipFill>
          <a:blip r:embed="rId4"/>
          <a:stretch>
            <a:fillRect/>
          </a:stretch>
        </p:blipFill>
        <p:spPr>
          <a:xfrm>
            <a:off x="1809750" y="1584007"/>
            <a:ext cx="5524500" cy="3095625"/>
          </a:xfrm>
          <a:prstGeom prst="rect">
            <a:avLst/>
          </a:prstGeom>
        </p:spPr>
      </p:pic>
    </p:spTree>
    <p:extLst>
      <p:ext uri="{BB962C8B-B14F-4D97-AF65-F5344CB8AC3E}">
        <p14:creationId xmlns:p14="http://schemas.microsoft.com/office/powerpoint/2010/main" val="1994796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4C2D-7663-49A5-8BF0-B1CB8AAEFE45}"/>
              </a:ext>
            </a:extLst>
          </p:cNvPr>
          <p:cNvSpPr>
            <a:spLocks noGrp="1"/>
          </p:cNvSpPr>
          <p:nvPr>
            <p:ph type="title"/>
          </p:nvPr>
        </p:nvSpPr>
        <p:spPr>
          <a:xfrm>
            <a:off x="216570" y="880519"/>
            <a:ext cx="4223084" cy="501315"/>
          </a:xfrm>
        </p:spPr>
        <p:txBody>
          <a:bodyPr/>
          <a:lstStyle/>
          <a:p>
            <a:r>
              <a:rPr lang="en-GB" b="0">
                <a:solidFill>
                  <a:srgbClr val="C00000"/>
                </a:solidFill>
                <a:latin typeface="+mn-lt"/>
              </a:rPr>
              <a:t>How are charities being attacked? </a:t>
            </a:r>
            <a:endParaRPr lang="en-GB" b="0" dirty="0">
              <a:solidFill>
                <a:srgbClr val="C00000"/>
              </a:solidFill>
              <a:latin typeface="+mn-lt"/>
            </a:endParaRPr>
          </a:p>
        </p:txBody>
      </p:sp>
      <p:sp>
        <p:nvSpPr>
          <p:cNvPr id="3" name="Content Placeholder 2">
            <a:extLst>
              <a:ext uri="{FF2B5EF4-FFF2-40B4-BE49-F238E27FC236}">
                <a16:creationId xmlns:a16="http://schemas.microsoft.com/office/drawing/2014/main" id="{6CB6A60A-E552-4515-96E9-4ECD57AA0656}"/>
              </a:ext>
            </a:extLst>
          </p:cNvPr>
          <p:cNvSpPr>
            <a:spLocks noGrp="1"/>
          </p:cNvSpPr>
          <p:nvPr>
            <p:ph idx="1"/>
          </p:nvPr>
        </p:nvSpPr>
        <p:spPr>
          <a:xfrm>
            <a:off x="216570" y="1446944"/>
            <a:ext cx="4223084" cy="3776767"/>
          </a:xfrm>
        </p:spPr>
        <p:txBody>
          <a:bodyPr/>
          <a:lstStyle/>
          <a:p>
            <a:pPr marL="285750" indent="-285750">
              <a:lnSpc>
                <a:spcPct val="150000"/>
              </a:lnSpc>
              <a:buFont typeface="Wingdings" panose="05000000000000000000" pitchFamily="2" charset="2"/>
              <a:buChar char="Ø"/>
            </a:pPr>
            <a:r>
              <a:rPr lang="en-GB" b="1" dirty="0">
                <a:solidFill>
                  <a:srgbClr val="002060"/>
                </a:solidFill>
              </a:rPr>
              <a:t>Ransomware and extortion </a:t>
            </a:r>
          </a:p>
          <a:p>
            <a:pPr marL="285750" indent="-285750">
              <a:lnSpc>
                <a:spcPct val="150000"/>
              </a:lnSpc>
              <a:buFont typeface="Wingdings" panose="05000000000000000000" pitchFamily="2" charset="2"/>
              <a:buChar char="Ø"/>
            </a:pPr>
            <a:r>
              <a:rPr lang="en-GB" b="1" dirty="0">
                <a:solidFill>
                  <a:srgbClr val="002060"/>
                </a:solidFill>
              </a:rPr>
              <a:t>Malware and Spyware </a:t>
            </a:r>
          </a:p>
          <a:p>
            <a:pPr marL="285750" indent="-285750">
              <a:lnSpc>
                <a:spcPct val="150000"/>
              </a:lnSpc>
              <a:buFont typeface="Wingdings" panose="05000000000000000000" pitchFamily="2" charset="2"/>
              <a:buChar char="Ø"/>
            </a:pPr>
            <a:r>
              <a:rPr lang="en-GB" b="1" dirty="0">
                <a:solidFill>
                  <a:srgbClr val="002060"/>
                </a:solidFill>
              </a:rPr>
              <a:t>Business email attacks (phishing) </a:t>
            </a:r>
          </a:p>
          <a:p>
            <a:pPr marL="285750" indent="-285750">
              <a:lnSpc>
                <a:spcPct val="150000"/>
              </a:lnSpc>
              <a:buFont typeface="Wingdings" panose="05000000000000000000" pitchFamily="2" charset="2"/>
              <a:buChar char="Ø"/>
            </a:pPr>
            <a:r>
              <a:rPr lang="en-GB" b="1" dirty="0">
                <a:solidFill>
                  <a:srgbClr val="002060"/>
                </a:solidFill>
              </a:rPr>
              <a:t>Fake organisations and websites </a:t>
            </a:r>
          </a:p>
        </p:txBody>
      </p:sp>
      <p:pic>
        <p:nvPicPr>
          <p:cNvPr id="8" name="Picture Placeholder 7">
            <a:extLst>
              <a:ext uri="{FF2B5EF4-FFF2-40B4-BE49-F238E27FC236}">
                <a16:creationId xmlns:a16="http://schemas.microsoft.com/office/drawing/2014/main" id="{84CEE39E-8E14-4CE5-B67B-58F82CDD2D32}"/>
              </a:ext>
            </a:extLst>
          </p:cNvPr>
          <p:cNvPicPr>
            <a:picLocks noGrp="1" noChangeAspect="1"/>
          </p:cNvPicPr>
          <p:nvPr>
            <p:ph type="pic" sz="quarter" idx="12"/>
          </p:nvPr>
        </p:nvPicPr>
        <p:blipFill>
          <a:blip r:embed="rId3"/>
          <a:srcRect l="17178" r="17178"/>
          <a:stretch>
            <a:fillRect/>
          </a:stretch>
        </p:blipFill>
        <p:spPr>
          <a:xfrm>
            <a:off x="4643999" y="880521"/>
            <a:ext cx="4288856" cy="4356000"/>
          </a:xfrm>
          <a:prstGeom prst="rect">
            <a:avLst/>
          </a:prstGeom>
          <a:ln>
            <a:noFill/>
          </a:ln>
          <a:effectLst>
            <a:softEdge rad="112500"/>
          </a:effectLst>
        </p:spPr>
      </p:pic>
      <p:sp>
        <p:nvSpPr>
          <p:cNvPr id="5" name="Footer Placeholder 4">
            <a:extLst>
              <a:ext uri="{FF2B5EF4-FFF2-40B4-BE49-F238E27FC236}">
                <a16:creationId xmlns:a16="http://schemas.microsoft.com/office/drawing/2014/main" id="{366B983F-45B2-4E7E-A795-418DD4CDC072}"/>
              </a:ext>
            </a:extLst>
          </p:cNvPr>
          <p:cNvSpPr>
            <a:spLocks noGrp="1"/>
          </p:cNvSpPr>
          <p:nvPr>
            <p:ph type="ftr" sz="quarter" idx="13"/>
          </p:nvPr>
        </p:nvSpPr>
        <p:spPr>
          <a:xfrm>
            <a:off x="216568" y="5371069"/>
            <a:ext cx="8298782" cy="304271"/>
          </a:xfrm>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B1CF07DA-B5B9-4EB7-A56D-2F62E0CA5287}"/>
              </a:ext>
            </a:extLst>
          </p:cNvPr>
          <p:cNvSpPr>
            <a:spLocks noGrp="1"/>
          </p:cNvSpPr>
          <p:nvPr>
            <p:ph type="sldNum" sz="quarter" idx="14"/>
          </p:nvPr>
        </p:nvSpPr>
        <p:spPr>
          <a:xfrm>
            <a:off x="8644691" y="5365967"/>
            <a:ext cx="439153" cy="304271"/>
          </a:xfrm>
        </p:spPr>
        <p:txBody>
          <a:bodyPr/>
          <a:lstStyle/>
          <a:p>
            <a:fld id="{D17DDAE8-BD52-4C1A-8309-1A4391C014AD}" type="slidenum">
              <a:rPr lang="en-GB" smtClean="0">
                <a:solidFill>
                  <a:srgbClr val="4472C4">
                    <a:lumMod val="40000"/>
                    <a:lumOff val="60000"/>
                  </a:srgbClr>
                </a:solidFill>
              </a:rPr>
              <a:pPr/>
              <a:t>11</a:t>
            </a:fld>
            <a:endParaRPr lang="en-GB" dirty="0">
              <a:solidFill>
                <a:srgbClr val="4472C4">
                  <a:lumMod val="40000"/>
                  <a:lumOff val="60000"/>
                </a:srgbClr>
              </a:solidFill>
            </a:endParaRPr>
          </a:p>
        </p:txBody>
      </p:sp>
    </p:spTree>
    <p:extLst>
      <p:ext uri="{BB962C8B-B14F-4D97-AF65-F5344CB8AC3E}">
        <p14:creationId xmlns:p14="http://schemas.microsoft.com/office/powerpoint/2010/main" val="400541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4C2D-7663-49A5-8BF0-B1CB8AAEFE45}"/>
              </a:ext>
            </a:extLst>
          </p:cNvPr>
          <p:cNvSpPr>
            <a:spLocks noGrp="1"/>
          </p:cNvSpPr>
          <p:nvPr>
            <p:ph type="title"/>
          </p:nvPr>
        </p:nvSpPr>
        <p:spPr>
          <a:xfrm>
            <a:off x="216570" y="2606843"/>
            <a:ext cx="4223084" cy="501315"/>
          </a:xfrm>
        </p:spPr>
        <p:txBody>
          <a:bodyPr/>
          <a:lstStyle/>
          <a:p>
            <a:r>
              <a:rPr lang="en-GB" b="0" dirty="0">
                <a:solidFill>
                  <a:srgbClr val="C00000"/>
                </a:solidFill>
                <a:latin typeface="+mn-lt"/>
              </a:rPr>
              <a:t>It’s time to attack your charity…</a:t>
            </a:r>
          </a:p>
        </p:txBody>
      </p:sp>
      <p:sp>
        <p:nvSpPr>
          <p:cNvPr id="5" name="Footer Placeholder 4">
            <a:extLst>
              <a:ext uri="{FF2B5EF4-FFF2-40B4-BE49-F238E27FC236}">
                <a16:creationId xmlns:a16="http://schemas.microsoft.com/office/drawing/2014/main" id="{366B983F-45B2-4E7E-A795-418DD4CDC072}"/>
              </a:ext>
            </a:extLst>
          </p:cNvPr>
          <p:cNvSpPr>
            <a:spLocks noGrp="1"/>
          </p:cNvSpPr>
          <p:nvPr>
            <p:ph type="ftr" sz="quarter" idx="13"/>
          </p:nvPr>
        </p:nvSpPr>
        <p:spPr>
          <a:xfrm>
            <a:off x="216568" y="5371069"/>
            <a:ext cx="8298782" cy="304271"/>
          </a:xfrm>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B1CF07DA-B5B9-4EB7-A56D-2F62E0CA5287}"/>
              </a:ext>
            </a:extLst>
          </p:cNvPr>
          <p:cNvSpPr>
            <a:spLocks noGrp="1"/>
          </p:cNvSpPr>
          <p:nvPr>
            <p:ph type="sldNum" sz="quarter" idx="14"/>
          </p:nvPr>
        </p:nvSpPr>
        <p:spPr>
          <a:xfrm>
            <a:off x="8644691" y="5365967"/>
            <a:ext cx="439153" cy="304271"/>
          </a:xfrm>
        </p:spPr>
        <p:txBody>
          <a:bodyPr/>
          <a:lstStyle/>
          <a:p>
            <a:fld id="{D17DDAE8-BD52-4C1A-8309-1A4391C014AD}" type="slidenum">
              <a:rPr lang="en-GB" smtClean="0">
                <a:solidFill>
                  <a:srgbClr val="4472C4">
                    <a:lumMod val="40000"/>
                    <a:lumOff val="60000"/>
                  </a:srgbClr>
                </a:solidFill>
              </a:rPr>
              <a:pPr/>
              <a:t>12</a:t>
            </a:fld>
            <a:endParaRPr lang="en-GB" dirty="0">
              <a:solidFill>
                <a:srgbClr val="4472C4">
                  <a:lumMod val="40000"/>
                  <a:lumOff val="60000"/>
                </a:srgbClr>
              </a:solidFill>
            </a:endParaRPr>
          </a:p>
        </p:txBody>
      </p:sp>
      <p:pic>
        <p:nvPicPr>
          <p:cNvPr id="10" name="Picture Placeholder 9" descr="A picture containing object, clock&#10;&#10;Description automatically generated">
            <a:extLst>
              <a:ext uri="{FF2B5EF4-FFF2-40B4-BE49-F238E27FC236}">
                <a16:creationId xmlns:a16="http://schemas.microsoft.com/office/drawing/2014/main" id="{217B8348-2612-4B42-AFC8-0EBE056E1F30}"/>
              </a:ext>
            </a:extLst>
          </p:cNvPr>
          <p:cNvPicPr>
            <a:picLocks noGrp="1" noChangeAspect="1"/>
          </p:cNvPicPr>
          <p:nvPr>
            <p:ph type="pic" sz="quarter" idx="12"/>
          </p:nvPr>
        </p:nvPicPr>
        <p:blipFill>
          <a:blip r:embed="rId3"/>
          <a:srcRect l="5229" r="5229"/>
          <a:stretch>
            <a:fillRect/>
          </a:stretch>
        </p:blipFill>
        <p:spPr>
          <a:prstGeom prst="rect">
            <a:avLst/>
          </a:prstGeom>
          <a:ln>
            <a:noFill/>
          </a:ln>
          <a:effectLst>
            <a:softEdge rad="112500"/>
          </a:effectLst>
        </p:spPr>
      </p:pic>
    </p:spTree>
    <p:extLst>
      <p:ext uri="{BB962C8B-B14F-4D97-AF65-F5344CB8AC3E}">
        <p14:creationId xmlns:p14="http://schemas.microsoft.com/office/powerpoint/2010/main" val="3146794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3"/>
          </p:nvPr>
        </p:nvSpPr>
        <p:spPr/>
        <p:txBody>
          <a:bodyPr/>
          <a:lstStyle/>
          <a:p>
            <a:r>
              <a:rPr lang="en-GB" smtClean="0">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13</a:t>
            </a:fld>
            <a:endParaRPr lang="en-GB" dirty="0">
              <a:solidFill>
                <a:srgbClr val="4472C4">
                  <a:lumMod val="40000"/>
                  <a:lumOff val="60000"/>
                </a:srgbClr>
              </a:solidFill>
            </a:endParaRPr>
          </a:p>
        </p:txBody>
      </p:sp>
      <p:sp>
        <p:nvSpPr>
          <p:cNvPr id="7" name="Rectangle 6"/>
          <p:cNvSpPr/>
          <p:nvPr/>
        </p:nvSpPr>
        <p:spPr>
          <a:xfrm>
            <a:off x="216568" y="841652"/>
            <a:ext cx="8596128" cy="4524315"/>
          </a:xfrm>
          <a:prstGeom prst="rect">
            <a:avLst/>
          </a:prstGeom>
        </p:spPr>
        <p:txBody>
          <a:bodyPr wrap="square">
            <a:spAutoFit/>
          </a:bodyPr>
          <a:lstStyle/>
          <a:p>
            <a:pPr marL="457200">
              <a:lnSpc>
                <a:spcPct val="107000"/>
              </a:lnSpc>
              <a:spcAft>
                <a:spcPts val="800"/>
              </a:spcAft>
            </a:pPr>
            <a:r>
              <a:rPr lang="en-GB" sz="2400" i="1" dirty="0" smtClean="0">
                <a:latin typeface="Calibri" panose="020F0502020204030204" pitchFamily="34" charset="0"/>
                <a:ea typeface="Calibri" panose="020F0502020204030204" pitchFamily="34" charset="0"/>
                <a:cs typeface="Times New Roman" panose="02020603050405020304" pitchFamily="18" charset="0"/>
              </a:rPr>
              <a:t>“</a:t>
            </a:r>
            <a:r>
              <a:rPr lang="en-GB" sz="2400" i="1" dirty="0">
                <a:latin typeface="Calibri" panose="020F0502020204030204" pitchFamily="34" charset="0"/>
                <a:ea typeface="Calibri" panose="020F0502020204030204" pitchFamily="34" charset="0"/>
                <a:cs typeface="Times New Roman" panose="02020603050405020304" pitchFamily="18" charset="0"/>
              </a:rPr>
              <a:t>Help the homeless” is a local homeless support charity. They have 8 trustees, 4 full time members of staff (CEO, Services Manager, Homeless Advisor, Office Assistant) and 1 part time finance manager who works Tuesday, Wednesday, Thursday. </a:t>
            </a:r>
            <a:endParaRPr lang="en-GB" sz="2400" i="1" dirty="0" smtClean="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2400" i="1" dirty="0" smtClean="0">
                <a:latin typeface="Calibri" panose="020F0502020204030204" pitchFamily="34" charset="0"/>
                <a:ea typeface="Calibri" panose="020F0502020204030204" pitchFamily="34" charset="0"/>
                <a:cs typeface="Times New Roman" panose="02020603050405020304" pitchFamily="18" charset="0"/>
              </a:rPr>
              <a:t>All </a:t>
            </a:r>
            <a:r>
              <a:rPr lang="en-GB" sz="2400" i="1" dirty="0">
                <a:latin typeface="Calibri" panose="020F0502020204030204" pitchFamily="34" charset="0"/>
                <a:ea typeface="Calibri" panose="020F0502020204030204" pitchFamily="34" charset="0"/>
                <a:cs typeface="Times New Roman" panose="02020603050405020304" pitchFamily="18" charset="0"/>
              </a:rPr>
              <a:t>the staff have a work laptop and mobile phone. In addition they have 25 volunteers who assist with the charities activities supporting the homeless, they all have a charity email address which they access from their own devices through an online log-in form. The charity has an annual income of £200,000 and assets which include a night-shelter which also doubles as the charity’s office.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90798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B358B-E5CF-4D6A-A381-208EB47189D1}"/>
              </a:ext>
            </a:extLst>
          </p:cNvPr>
          <p:cNvSpPr>
            <a:spLocks noGrp="1"/>
          </p:cNvSpPr>
          <p:nvPr>
            <p:ph type="title"/>
          </p:nvPr>
        </p:nvSpPr>
        <p:spPr>
          <a:xfrm>
            <a:off x="216570" y="2471194"/>
            <a:ext cx="4223084" cy="501315"/>
          </a:xfrm>
        </p:spPr>
        <p:txBody>
          <a:bodyPr>
            <a:normAutofit fontScale="90000"/>
          </a:bodyPr>
          <a:lstStyle/>
          <a:p>
            <a:r>
              <a:rPr lang="en-GB" b="0" dirty="0">
                <a:solidFill>
                  <a:srgbClr val="C00000"/>
                </a:solidFill>
                <a:latin typeface="+mn-lt"/>
              </a:rPr>
              <a:t>What can you do to protect your charity?</a:t>
            </a:r>
          </a:p>
        </p:txBody>
      </p:sp>
      <p:sp>
        <p:nvSpPr>
          <p:cNvPr id="3" name="Content Placeholder 2">
            <a:extLst>
              <a:ext uri="{FF2B5EF4-FFF2-40B4-BE49-F238E27FC236}">
                <a16:creationId xmlns:a16="http://schemas.microsoft.com/office/drawing/2014/main" id="{6A226045-DEE5-417C-947E-7412176A1E24}"/>
              </a:ext>
            </a:extLst>
          </p:cNvPr>
          <p:cNvSpPr>
            <a:spLocks noGrp="1"/>
          </p:cNvSpPr>
          <p:nvPr>
            <p:ph idx="1"/>
          </p:nvPr>
        </p:nvSpPr>
        <p:spPr>
          <a:xfrm>
            <a:off x="216570" y="2876550"/>
            <a:ext cx="4223084" cy="594561"/>
          </a:xfrm>
        </p:spPr>
        <p:txBody>
          <a:bodyPr>
            <a:normAutofit/>
          </a:bodyPr>
          <a:lstStyle/>
          <a:p>
            <a:pPr marL="285750" indent="-285750">
              <a:buFont typeface="Wingdings" panose="05000000000000000000" pitchFamily="2" charset="2"/>
              <a:buChar char="Ø"/>
            </a:pPr>
            <a:r>
              <a:rPr lang="en-GB" b="1" dirty="0">
                <a:solidFill>
                  <a:srgbClr val="002060"/>
                </a:solidFill>
              </a:rPr>
              <a:t>5 quick, simple, free or low cost steps </a:t>
            </a:r>
          </a:p>
        </p:txBody>
      </p:sp>
      <p:pic>
        <p:nvPicPr>
          <p:cNvPr id="8" name="Picture Placeholder 7" descr="A close up of a device&#10;&#10;Description generated with high confidence">
            <a:extLst>
              <a:ext uri="{FF2B5EF4-FFF2-40B4-BE49-F238E27FC236}">
                <a16:creationId xmlns:a16="http://schemas.microsoft.com/office/drawing/2014/main" id="{A559BEB3-AB4A-4BD5-9B15-419976DDCD55}"/>
              </a:ext>
            </a:extLst>
          </p:cNvPr>
          <p:cNvPicPr>
            <a:picLocks noGrp="1" noChangeAspect="1"/>
          </p:cNvPicPr>
          <p:nvPr>
            <p:ph type="pic" sz="quarter" idx="12"/>
          </p:nvPr>
        </p:nvPicPr>
        <p:blipFill>
          <a:blip r:embed="rId3"/>
          <a:srcRect t="2417" b="2417"/>
          <a:stretch>
            <a:fillRect/>
          </a:stretch>
        </p:blipFill>
        <p:spPr/>
      </p:pic>
      <p:sp>
        <p:nvSpPr>
          <p:cNvPr id="5" name="Footer Placeholder 4">
            <a:extLst>
              <a:ext uri="{FF2B5EF4-FFF2-40B4-BE49-F238E27FC236}">
                <a16:creationId xmlns:a16="http://schemas.microsoft.com/office/drawing/2014/main" id="{3D701B18-5155-452F-8C2E-43B010EEB893}"/>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4A73768C-41E3-41EE-AB98-D924C7095395}"/>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14</a:t>
            </a:fld>
            <a:endParaRPr lang="en-GB" dirty="0">
              <a:solidFill>
                <a:srgbClr val="4472C4">
                  <a:lumMod val="40000"/>
                  <a:lumOff val="60000"/>
                </a:srgbClr>
              </a:solidFill>
            </a:endParaRPr>
          </a:p>
        </p:txBody>
      </p:sp>
    </p:spTree>
    <p:extLst>
      <p:ext uri="{BB962C8B-B14F-4D97-AF65-F5344CB8AC3E}">
        <p14:creationId xmlns:p14="http://schemas.microsoft.com/office/powerpoint/2010/main" val="1430676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49AF6-F067-4CFE-BD33-7D4893A6DA0C}"/>
              </a:ext>
            </a:extLst>
          </p:cNvPr>
          <p:cNvSpPr>
            <a:spLocks noGrp="1"/>
          </p:cNvSpPr>
          <p:nvPr>
            <p:ph type="title"/>
          </p:nvPr>
        </p:nvSpPr>
        <p:spPr/>
        <p:txBody>
          <a:bodyPr/>
          <a:lstStyle/>
          <a:p>
            <a:r>
              <a:rPr lang="en-GB" b="0" dirty="0">
                <a:solidFill>
                  <a:srgbClr val="C00000"/>
                </a:solidFill>
                <a:latin typeface="+mn-lt"/>
              </a:rPr>
              <a:t>Backing up your data </a:t>
            </a:r>
          </a:p>
        </p:txBody>
      </p:sp>
      <p:sp>
        <p:nvSpPr>
          <p:cNvPr id="3" name="Content Placeholder 2">
            <a:extLst>
              <a:ext uri="{FF2B5EF4-FFF2-40B4-BE49-F238E27FC236}">
                <a16:creationId xmlns:a16="http://schemas.microsoft.com/office/drawing/2014/main" id="{7559125F-2352-4368-918E-4F2FB64E24F3}"/>
              </a:ext>
            </a:extLst>
          </p:cNvPr>
          <p:cNvSpPr>
            <a:spLocks noGrp="1"/>
          </p:cNvSpPr>
          <p:nvPr>
            <p:ph idx="1"/>
          </p:nvPr>
        </p:nvSpPr>
        <p:spPr/>
        <p:txBody>
          <a:bodyPr/>
          <a:lstStyle/>
          <a:p>
            <a:pPr marL="285750" indent="-285750">
              <a:lnSpc>
                <a:spcPct val="150000"/>
              </a:lnSpc>
              <a:buFont typeface="Wingdings" panose="05000000000000000000" pitchFamily="2" charset="2"/>
              <a:buChar char="Ø"/>
            </a:pPr>
            <a:r>
              <a:rPr lang="en-GB" b="1" u="sng" dirty="0">
                <a:solidFill>
                  <a:srgbClr val="002060"/>
                </a:solidFill>
              </a:rPr>
              <a:t>Identify</a:t>
            </a:r>
            <a:r>
              <a:rPr lang="en-GB" b="1" dirty="0">
                <a:solidFill>
                  <a:srgbClr val="002060"/>
                </a:solidFill>
              </a:rPr>
              <a:t> what you need to back up</a:t>
            </a:r>
          </a:p>
          <a:p>
            <a:pPr marL="285750" indent="-285750">
              <a:lnSpc>
                <a:spcPct val="150000"/>
              </a:lnSpc>
              <a:buFont typeface="Wingdings" panose="05000000000000000000" pitchFamily="2" charset="2"/>
              <a:buChar char="Ø"/>
            </a:pPr>
            <a:r>
              <a:rPr lang="en-GB" b="1" dirty="0">
                <a:solidFill>
                  <a:srgbClr val="002060"/>
                </a:solidFill>
              </a:rPr>
              <a:t>Keep your back up </a:t>
            </a:r>
            <a:r>
              <a:rPr lang="en-GB" b="1" u="sng" dirty="0">
                <a:solidFill>
                  <a:srgbClr val="002060"/>
                </a:solidFill>
              </a:rPr>
              <a:t>separate </a:t>
            </a:r>
          </a:p>
          <a:p>
            <a:pPr marL="285750" indent="-285750">
              <a:lnSpc>
                <a:spcPct val="150000"/>
              </a:lnSpc>
              <a:buFont typeface="Wingdings" panose="05000000000000000000" pitchFamily="2" charset="2"/>
              <a:buChar char="Ø"/>
            </a:pPr>
            <a:r>
              <a:rPr lang="en-GB" b="1" dirty="0">
                <a:solidFill>
                  <a:srgbClr val="002060"/>
                </a:solidFill>
              </a:rPr>
              <a:t>Consider the </a:t>
            </a:r>
            <a:r>
              <a:rPr lang="en-GB" b="1" u="sng" dirty="0">
                <a:solidFill>
                  <a:srgbClr val="002060"/>
                </a:solidFill>
              </a:rPr>
              <a:t>cloud </a:t>
            </a:r>
          </a:p>
          <a:p>
            <a:pPr marL="285750" indent="-285750">
              <a:lnSpc>
                <a:spcPct val="150000"/>
              </a:lnSpc>
              <a:buFont typeface="Wingdings" panose="05000000000000000000" pitchFamily="2" charset="2"/>
              <a:buChar char="Ø"/>
            </a:pPr>
            <a:r>
              <a:rPr lang="en-GB" b="1" dirty="0">
                <a:solidFill>
                  <a:srgbClr val="002060"/>
                </a:solidFill>
              </a:rPr>
              <a:t>Make it part of your </a:t>
            </a:r>
            <a:r>
              <a:rPr lang="en-GB" b="1" u="sng" dirty="0">
                <a:solidFill>
                  <a:srgbClr val="002060"/>
                </a:solidFill>
              </a:rPr>
              <a:t>everyday</a:t>
            </a:r>
            <a:r>
              <a:rPr lang="en-GB" b="1" dirty="0">
                <a:solidFill>
                  <a:srgbClr val="002060"/>
                </a:solidFill>
              </a:rPr>
              <a:t> routine</a:t>
            </a:r>
          </a:p>
        </p:txBody>
      </p:sp>
      <p:pic>
        <p:nvPicPr>
          <p:cNvPr id="8" name="Picture Placeholder 7" descr="A close up of electronics&#10;&#10;Description generated with high confidence">
            <a:extLst>
              <a:ext uri="{FF2B5EF4-FFF2-40B4-BE49-F238E27FC236}">
                <a16:creationId xmlns:a16="http://schemas.microsoft.com/office/drawing/2014/main" id="{2358B4D3-531B-4526-A800-4402FEF30042}"/>
              </a:ext>
            </a:extLst>
          </p:cNvPr>
          <p:cNvPicPr>
            <a:picLocks noGrp="1" noChangeAspect="1"/>
          </p:cNvPicPr>
          <p:nvPr>
            <p:ph type="pic" sz="quarter" idx="12"/>
          </p:nvPr>
        </p:nvPicPr>
        <p:blipFill>
          <a:blip r:embed="rId3"/>
          <a:srcRect l="17178" r="17178"/>
          <a:stretch>
            <a:fillRect/>
          </a:stretch>
        </p:blipFill>
        <p:spPr>
          <a:prstGeom prst="rect">
            <a:avLst/>
          </a:prstGeom>
          <a:ln>
            <a:noFill/>
          </a:ln>
          <a:effectLst>
            <a:softEdge rad="112500"/>
          </a:effectLst>
        </p:spPr>
      </p:pic>
      <p:sp>
        <p:nvSpPr>
          <p:cNvPr id="5" name="Footer Placeholder 4">
            <a:extLst>
              <a:ext uri="{FF2B5EF4-FFF2-40B4-BE49-F238E27FC236}">
                <a16:creationId xmlns:a16="http://schemas.microsoft.com/office/drawing/2014/main" id="{30D1E520-1C8A-457E-B461-4A733DDEDEEC}"/>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455CD9A6-04E6-47B4-9BB7-1755F8E6616C}"/>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15</a:t>
            </a:fld>
            <a:endParaRPr lang="en-GB" dirty="0">
              <a:solidFill>
                <a:srgbClr val="4472C4">
                  <a:lumMod val="40000"/>
                  <a:lumOff val="60000"/>
                </a:srgbClr>
              </a:solidFill>
            </a:endParaRPr>
          </a:p>
        </p:txBody>
      </p:sp>
    </p:spTree>
    <p:extLst>
      <p:ext uri="{BB962C8B-B14F-4D97-AF65-F5344CB8AC3E}">
        <p14:creationId xmlns:p14="http://schemas.microsoft.com/office/powerpoint/2010/main" val="8392649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D3B35-AC46-4F51-97A7-1E9604507035}"/>
              </a:ext>
            </a:extLst>
          </p:cNvPr>
          <p:cNvSpPr>
            <a:spLocks noGrp="1"/>
          </p:cNvSpPr>
          <p:nvPr>
            <p:ph type="title"/>
          </p:nvPr>
        </p:nvSpPr>
        <p:spPr/>
        <p:txBody>
          <a:bodyPr/>
          <a:lstStyle/>
          <a:p>
            <a:r>
              <a:rPr lang="en-GB" b="0" dirty="0">
                <a:solidFill>
                  <a:srgbClr val="C00000"/>
                </a:solidFill>
                <a:latin typeface="+mn-lt"/>
              </a:rPr>
              <a:t>Protecting your charity from malware</a:t>
            </a:r>
          </a:p>
        </p:txBody>
      </p:sp>
      <p:sp>
        <p:nvSpPr>
          <p:cNvPr id="3" name="Content Placeholder 2">
            <a:extLst>
              <a:ext uri="{FF2B5EF4-FFF2-40B4-BE49-F238E27FC236}">
                <a16:creationId xmlns:a16="http://schemas.microsoft.com/office/drawing/2014/main" id="{CEFDE5D9-FA1C-452D-9E85-9947ED320FC0}"/>
              </a:ext>
            </a:extLst>
          </p:cNvPr>
          <p:cNvSpPr>
            <a:spLocks noGrp="1"/>
          </p:cNvSpPr>
          <p:nvPr>
            <p:ph idx="1"/>
          </p:nvPr>
        </p:nvSpPr>
        <p:spPr/>
        <p:txBody>
          <a:bodyPr/>
          <a:lstStyle/>
          <a:p>
            <a:pPr marL="285750" indent="-285750">
              <a:lnSpc>
                <a:spcPct val="150000"/>
              </a:lnSpc>
              <a:buFont typeface="Wingdings" panose="05000000000000000000" pitchFamily="2" charset="2"/>
              <a:buChar char="Ø"/>
            </a:pPr>
            <a:r>
              <a:rPr lang="en-GB" b="1" u="sng" dirty="0">
                <a:solidFill>
                  <a:srgbClr val="002060"/>
                </a:solidFill>
              </a:rPr>
              <a:t>Antivirus</a:t>
            </a:r>
            <a:r>
              <a:rPr lang="en-GB" b="1" dirty="0">
                <a:solidFill>
                  <a:srgbClr val="002060"/>
                </a:solidFill>
              </a:rPr>
              <a:t> software</a:t>
            </a:r>
          </a:p>
          <a:p>
            <a:pPr marL="285750" indent="-285750">
              <a:lnSpc>
                <a:spcPct val="150000"/>
              </a:lnSpc>
              <a:buFont typeface="Wingdings" panose="05000000000000000000" pitchFamily="2" charset="2"/>
              <a:buChar char="Ø"/>
            </a:pPr>
            <a:r>
              <a:rPr lang="en-GB" b="1" dirty="0">
                <a:solidFill>
                  <a:srgbClr val="002060"/>
                </a:solidFill>
              </a:rPr>
              <a:t>Prevent users from downloading </a:t>
            </a:r>
            <a:br>
              <a:rPr lang="en-GB" b="1" dirty="0">
                <a:solidFill>
                  <a:srgbClr val="002060"/>
                </a:solidFill>
              </a:rPr>
            </a:br>
            <a:r>
              <a:rPr lang="en-GB" b="1" dirty="0">
                <a:solidFill>
                  <a:srgbClr val="002060"/>
                </a:solidFill>
              </a:rPr>
              <a:t>‘</a:t>
            </a:r>
            <a:r>
              <a:rPr lang="en-GB" b="1" u="sng" dirty="0">
                <a:solidFill>
                  <a:srgbClr val="002060"/>
                </a:solidFill>
              </a:rPr>
              <a:t>dodgy apps</a:t>
            </a:r>
            <a:r>
              <a:rPr lang="en-GB" b="1" dirty="0">
                <a:solidFill>
                  <a:srgbClr val="002060"/>
                </a:solidFill>
              </a:rPr>
              <a:t>’</a:t>
            </a:r>
          </a:p>
          <a:p>
            <a:pPr marL="285750" indent="-285750">
              <a:lnSpc>
                <a:spcPct val="150000"/>
              </a:lnSpc>
              <a:buFont typeface="Wingdings" panose="05000000000000000000" pitchFamily="2" charset="2"/>
              <a:buChar char="Ø"/>
            </a:pPr>
            <a:r>
              <a:rPr lang="en-GB" b="1" dirty="0">
                <a:solidFill>
                  <a:srgbClr val="002060"/>
                </a:solidFill>
              </a:rPr>
              <a:t>Keep everything </a:t>
            </a:r>
            <a:r>
              <a:rPr lang="en-GB" b="1" u="sng" dirty="0">
                <a:solidFill>
                  <a:srgbClr val="002060"/>
                </a:solidFill>
              </a:rPr>
              <a:t>up to date </a:t>
            </a:r>
          </a:p>
          <a:p>
            <a:pPr marL="285750" indent="-285750">
              <a:lnSpc>
                <a:spcPct val="150000"/>
              </a:lnSpc>
              <a:buFont typeface="Wingdings" panose="05000000000000000000" pitchFamily="2" charset="2"/>
              <a:buChar char="Ø"/>
            </a:pPr>
            <a:r>
              <a:rPr lang="en-GB" b="1" dirty="0">
                <a:solidFill>
                  <a:srgbClr val="002060"/>
                </a:solidFill>
              </a:rPr>
              <a:t>Control the use of </a:t>
            </a:r>
            <a:r>
              <a:rPr lang="en-GB" b="1" u="sng" dirty="0">
                <a:solidFill>
                  <a:srgbClr val="002060"/>
                </a:solidFill>
              </a:rPr>
              <a:t>USB drives</a:t>
            </a:r>
          </a:p>
          <a:p>
            <a:pPr marL="285750" indent="-285750">
              <a:lnSpc>
                <a:spcPct val="150000"/>
              </a:lnSpc>
              <a:buFont typeface="Wingdings" panose="05000000000000000000" pitchFamily="2" charset="2"/>
              <a:buChar char="Ø"/>
            </a:pPr>
            <a:r>
              <a:rPr lang="en-GB" b="1" dirty="0">
                <a:solidFill>
                  <a:srgbClr val="002060"/>
                </a:solidFill>
              </a:rPr>
              <a:t>Switch on your </a:t>
            </a:r>
            <a:r>
              <a:rPr lang="en-GB" b="1" u="sng" dirty="0">
                <a:solidFill>
                  <a:srgbClr val="002060"/>
                </a:solidFill>
              </a:rPr>
              <a:t>firewall</a:t>
            </a:r>
          </a:p>
          <a:p>
            <a:pPr marL="285750" indent="-285750">
              <a:buFont typeface="Wingdings" panose="05000000000000000000" pitchFamily="2" charset="2"/>
              <a:buChar char="Ø"/>
            </a:pPr>
            <a:endParaRPr lang="en-GB" dirty="0"/>
          </a:p>
        </p:txBody>
      </p:sp>
      <p:pic>
        <p:nvPicPr>
          <p:cNvPr id="8" name="Picture Placeholder 7" descr="A close up of a wire fence&#10;&#10;Description generated with very high confidence">
            <a:extLst>
              <a:ext uri="{FF2B5EF4-FFF2-40B4-BE49-F238E27FC236}">
                <a16:creationId xmlns:a16="http://schemas.microsoft.com/office/drawing/2014/main" id="{F0A281EC-D0BE-492F-8D7E-844BB2E3E0B3}"/>
              </a:ext>
            </a:extLst>
          </p:cNvPr>
          <p:cNvPicPr>
            <a:picLocks noGrp="1" noChangeAspect="1"/>
          </p:cNvPicPr>
          <p:nvPr>
            <p:ph type="pic" sz="quarter" idx="12"/>
          </p:nvPr>
        </p:nvPicPr>
        <p:blipFill>
          <a:blip r:embed="rId3"/>
          <a:srcRect l="17178" r="17178"/>
          <a:stretch>
            <a:fillRect/>
          </a:stretch>
        </p:blipFill>
        <p:spPr>
          <a:prstGeom prst="rect">
            <a:avLst/>
          </a:prstGeom>
          <a:ln>
            <a:noFill/>
          </a:ln>
          <a:effectLst>
            <a:softEdge rad="112500"/>
          </a:effectLst>
        </p:spPr>
      </p:pic>
      <p:sp>
        <p:nvSpPr>
          <p:cNvPr id="5" name="Footer Placeholder 4">
            <a:extLst>
              <a:ext uri="{FF2B5EF4-FFF2-40B4-BE49-F238E27FC236}">
                <a16:creationId xmlns:a16="http://schemas.microsoft.com/office/drawing/2014/main" id="{06D16A4F-0C2A-4E07-A098-4E8C413D3183}"/>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A7E5F9D5-AEF8-4F62-83D0-35A026DDC375}"/>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16</a:t>
            </a:fld>
            <a:endParaRPr lang="en-GB" dirty="0">
              <a:solidFill>
                <a:srgbClr val="4472C4">
                  <a:lumMod val="40000"/>
                  <a:lumOff val="60000"/>
                </a:srgbClr>
              </a:solidFill>
            </a:endParaRPr>
          </a:p>
        </p:txBody>
      </p:sp>
    </p:spTree>
    <p:extLst>
      <p:ext uri="{BB962C8B-B14F-4D97-AF65-F5344CB8AC3E}">
        <p14:creationId xmlns:p14="http://schemas.microsoft.com/office/powerpoint/2010/main" val="1884314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41BE-8E96-4CBA-8285-EEBB68DD23A8}"/>
              </a:ext>
            </a:extLst>
          </p:cNvPr>
          <p:cNvSpPr>
            <a:spLocks noGrp="1"/>
          </p:cNvSpPr>
          <p:nvPr>
            <p:ph type="title"/>
          </p:nvPr>
        </p:nvSpPr>
        <p:spPr>
          <a:xfrm>
            <a:off x="216570" y="880519"/>
            <a:ext cx="4223084" cy="501315"/>
          </a:xfrm>
        </p:spPr>
        <p:txBody>
          <a:bodyPr/>
          <a:lstStyle/>
          <a:p>
            <a:r>
              <a:rPr lang="en-GB">
                <a:solidFill>
                  <a:srgbClr val="C00000"/>
                </a:solidFill>
              </a:rPr>
              <a:t>Keeping your smartphones/tablets safe </a:t>
            </a:r>
            <a:endParaRPr lang="en-GB" dirty="0">
              <a:solidFill>
                <a:srgbClr val="C00000"/>
              </a:solidFill>
            </a:endParaRPr>
          </a:p>
        </p:txBody>
      </p:sp>
      <p:sp>
        <p:nvSpPr>
          <p:cNvPr id="3" name="Content Placeholder 2">
            <a:extLst>
              <a:ext uri="{FF2B5EF4-FFF2-40B4-BE49-F238E27FC236}">
                <a16:creationId xmlns:a16="http://schemas.microsoft.com/office/drawing/2014/main" id="{6496F461-437D-4130-B215-87146557BEE9}"/>
              </a:ext>
            </a:extLst>
          </p:cNvPr>
          <p:cNvSpPr>
            <a:spLocks noGrp="1"/>
          </p:cNvSpPr>
          <p:nvPr>
            <p:ph idx="1"/>
          </p:nvPr>
        </p:nvSpPr>
        <p:spPr>
          <a:xfrm>
            <a:off x="216570" y="1446944"/>
            <a:ext cx="4223084" cy="3776767"/>
          </a:xfrm>
        </p:spPr>
        <p:txBody>
          <a:bodyPr/>
          <a:lstStyle/>
          <a:p>
            <a:pPr marL="285750" indent="-285750">
              <a:lnSpc>
                <a:spcPct val="150000"/>
              </a:lnSpc>
              <a:buFont typeface="Wingdings" panose="05000000000000000000" pitchFamily="2" charset="2"/>
              <a:buChar char="Ø"/>
            </a:pPr>
            <a:r>
              <a:rPr lang="en-GB" b="1" dirty="0">
                <a:solidFill>
                  <a:srgbClr val="002060"/>
                </a:solidFill>
              </a:rPr>
              <a:t>Switch on </a:t>
            </a:r>
            <a:r>
              <a:rPr lang="en-GB" b="1" u="sng" dirty="0">
                <a:solidFill>
                  <a:srgbClr val="002060"/>
                </a:solidFill>
              </a:rPr>
              <a:t>password</a:t>
            </a:r>
            <a:r>
              <a:rPr lang="en-GB" b="1" dirty="0">
                <a:solidFill>
                  <a:srgbClr val="002060"/>
                </a:solidFill>
              </a:rPr>
              <a:t> protection </a:t>
            </a:r>
          </a:p>
          <a:p>
            <a:pPr marL="285750" indent="-285750">
              <a:lnSpc>
                <a:spcPct val="150000"/>
              </a:lnSpc>
              <a:buFont typeface="Wingdings" panose="05000000000000000000" pitchFamily="2" charset="2"/>
              <a:buChar char="Ø"/>
            </a:pPr>
            <a:r>
              <a:rPr lang="en-GB" b="1" dirty="0">
                <a:solidFill>
                  <a:srgbClr val="002060"/>
                </a:solidFill>
              </a:rPr>
              <a:t>Prepare for lost or </a:t>
            </a:r>
            <a:r>
              <a:rPr lang="en-GB" b="1" u="sng" dirty="0">
                <a:solidFill>
                  <a:srgbClr val="002060"/>
                </a:solidFill>
              </a:rPr>
              <a:t>stolen devices </a:t>
            </a:r>
          </a:p>
          <a:p>
            <a:pPr marL="285750" indent="-285750">
              <a:lnSpc>
                <a:spcPct val="150000"/>
              </a:lnSpc>
              <a:buFont typeface="Wingdings" panose="05000000000000000000" pitchFamily="2" charset="2"/>
              <a:buChar char="Ø"/>
            </a:pPr>
            <a:r>
              <a:rPr lang="en-GB" b="1" dirty="0">
                <a:solidFill>
                  <a:srgbClr val="002060"/>
                </a:solidFill>
              </a:rPr>
              <a:t>Keep your </a:t>
            </a:r>
            <a:r>
              <a:rPr lang="en-GB" b="1" u="sng" dirty="0">
                <a:solidFill>
                  <a:srgbClr val="002060"/>
                </a:solidFill>
              </a:rPr>
              <a:t>device up to date</a:t>
            </a:r>
          </a:p>
          <a:p>
            <a:pPr marL="285750" indent="-285750">
              <a:lnSpc>
                <a:spcPct val="150000"/>
              </a:lnSpc>
              <a:buFont typeface="Wingdings" panose="05000000000000000000" pitchFamily="2" charset="2"/>
              <a:buChar char="Ø"/>
            </a:pPr>
            <a:r>
              <a:rPr lang="en-GB" b="1" dirty="0">
                <a:solidFill>
                  <a:srgbClr val="002060"/>
                </a:solidFill>
              </a:rPr>
              <a:t>Keep your </a:t>
            </a:r>
            <a:r>
              <a:rPr lang="en-GB" b="1" u="sng" dirty="0">
                <a:solidFill>
                  <a:srgbClr val="002060"/>
                </a:solidFill>
              </a:rPr>
              <a:t>apps up to date </a:t>
            </a:r>
          </a:p>
          <a:p>
            <a:pPr marL="285750" indent="-285750">
              <a:lnSpc>
                <a:spcPct val="150000"/>
              </a:lnSpc>
              <a:buFont typeface="Wingdings" panose="05000000000000000000" pitchFamily="2" charset="2"/>
              <a:buChar char="Ø"/>
            </a:pPr>
            <a:r>
              <a:rPr lang="en-GB" b="1" dirty="0">
                <a:solidFill>
                  <a:srgbClr val="002060"/>
                </a:solidFill>
              </a:rPr>
              <a:t>Use </a:t>
            </a:r>
            <a:r>
              <a:rPr lang="en-GB" b="1" u="sng" dirty="0">
                <a:solidFill>
                  <a:srgbClr val="002060"/>
                </a:solidFill>
              </a:rPr>
              <a:t>public Wi-Fi</a:t>
            </a:r>
            <a:r>
              <a:rPr lang="en-GB" b="1" dirty="0">
                <a:solidFill>
                  <a:srgbClr val="002060"/>
                </a:solidFill>
              </a:rPr>
              <a:t> safely </a:t>
            </a:r>
          </a:p>
        </p:txBody>
      </p:sp>
      <p:pic>
        <p:nvPicPr>
          <p:cNvPr id="8" name="Picture Placeholder 7" descr="A picture containing indoor, person, electronics&#10;&#10;Description generated with high confidence">
            <a:extLst>
              <a:ext uri="{FF2B5EF4-FFF2-40B4-BE49-F238E27FC236}">
                <a16:creationId xmlns:a16="http://schemas.microsoft.com/office/drawing/2014/main" id="{41182234-5859-4BA2-881E-98CF221CB190}"/>
              </a:ext>
            </a:extLst>
          </p:cNvPr>
          <p:cNvPicPr>
            <a:picLocks noGrp="1" noChangeAspect="1"/>
          </p:cNvPicPr>
          <p:nvPr>
            <p:ph type="pic" sz="quarter" idx="12"/>
          </p:nvPr>
        </p:nvPicPr>
        <p:blipFill>
          <a:blip r:embed="rId3"/>
          <a:srcRect l="17178" r="17178"/>
          <a:stretch>
            <a:fillRect/>
          </a:stretch>
        </p:blipFill>
        <p:spPr>
          <a:xfrm>
            <a:off x="4656536" y="880521"/>
            <a:ext cx="4276725" cy="4343679"/>
          </a:xfrm>
          <a:prstGeom prst="rect">
            <a:avLst/>
          </a:prstGeom>
          <a:ln>
            <a:noFill/>
          </a:ln>
          <a:effectLst>
            <a:softEdge rad="112500"/>
          </a:effectLst>
        </p:spPr>
      </p:pic>
      <p:sp>
        <p:nvSpPr>
          <p:cNvPr id="5" name="Footer Placeholder 4">
            <a:extLst>
              <a:ext uri="{FF2B5EF4-FFF2-40B4-BE49-F238E27FC236}">
                <a16:creationId xmlns:a16="http://schemas.microsoft.com/office/drawing/2014/main" id="{EE35B0FC-37B4-43DA-9B9D-9C5D07D0CE4D}"/>
              </a:ext>
            </a:extLst>
          </p:cNvPr>
          <p:cNvSpPr>
            <a:spLocks noGrp="1"/>
          </p:cNvSpPr>
          <p:nvPr>
            <p:ph type="ftr" sz="quarter" idx="13"/>
          </p:nvPr>
        </p:nvSpPr>
        <p:spPr>
          <a:xfrm>
            <a:off x="216568" y="5371069"/>
            <a:ext cx="8298782" cy="304271"/>
          </a:xfrm>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AF06B3FA-5220-4148-A9F9-A173485FBD4B}"/>
              </a:ext>
            </a:extLst>
          </p:cNvPr>
          <p:cNvSpPr>
            <a:spLocks noGrp="1"/>
          </p:cNvSpPr>
          <p:nvPr>
            <p:ph type="sldNum" sz="quarter" idx="14"/>
          </p:nvPr>
        </p:nvSpPr>
        <p:spPr>
          <a:xfrm>
            <a:off x="8644691" y="5365967"/>
            <a:ext cx="439153" cy="304271"/>
          </a:xfrm>
        </p:spPr>
        <p:txBody>
          <a:bodyPr/>
          <a:lstStyle/>
          <a:p>
            <a:fld id="{D17DDAE8-BD52-4C1A-8309-1A4391C014AD}" type="slidenum">
              <a:rPr lang="en-GB" smtClean="0">
                <a:solidFill>
                  <a:srgbClr val="4472C4">
                    <a:lumMod val="40000"/>
                    <a:lumOff val="60000"/>
                  </a:srgbClr>
                </a:solidFill>
              </a:rPr>
              <a:pPr/>
              <a:t>17</a:t>
            </a:fld>
            <a:endParaRPr lang="en-GB" dirty="0">
              <a:solidFill>
                <a:srgbClr val="4472C4">
                  <a:lumMod val="40000"/>
                  <a:lumOff val="60000"/>
                </a:srgbClr>
              </a:solidFill>
            </a:endParaRPr>
          </a:p>
        </p:txBody>
      </p:sp>
    </p:spTree>
    <p:extLst>
      <p:ext uri="{BB962C8B-B14F-4D97-AF65-F5344CB8AC3E}">
        <p14:creationId xmlns:p14="http://schemas.microsoft.com/office/powerpoint/2010/main" val="2044268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D1C5E-23F4-47E7-A975-AB83E6098BD9}"/>
              </a:ext>
            </a:extLst>
          </p:cNvPr>
          <p:cNvSpPr>
            <a:spLocks noGrp="1"/>
          </p:cNvSpPr>
          <p:nvPr>
            <p:ph type="title"/>
          </p:nvPr>
        </p:nvSpPr>
        <p:spPr/>
        <p:txBody>
          <a:bodyPr/>
          <a:lstStyle/>
          <a:p>
            <a:r>
              <a:rPr lang="en-GB" b="0" dirty="0">
                <a:solidFill>
                  <a:srgbClr val="C00000"/>
                </a:solidFill>
                <a:latin typeface="+mn-lt"/>
              </a:rPr>
              <a:t>Using passwords </a:t>
            </a:r>
          </a:p>
        </p:txBody>
      </p:sp>
      <p:sp>
        <p:nvSpPr>
          <p:cNvPr id="3" name="Content Placeholder 2">
            <a:extLst>
              <a:ext uri="{FF2B5EF4-FFF2-40B4-BE49-F238E27FC236}">
                <a16:creationId xmlns:a16="http://schemas.microsoft.com/office/drawing/2014/main" id="{15F66EFA-8EC2-499D-A2F9-976DACFDFB38}"/>
              </a:ext>
            </a:extLst>
          </p:cNvPr>
          <p:cNvSpPr>
            <a:spLocks noGrp="1"/>
          </p:cNvSpPr>
          <p:nvPr>
            <p:ph idx="1"/>
          </p:nvPr>
        </p:nvSpPr>
        <p:spPr>
          <a:xfrm>
            <a:off x="210739" y="1447433"/>
            <a:ext cx="4223084" cy="3776767"/>
          </a:xfrm>
        </p:spPr>
        <p:txBody>
          <a:bodyPr>
            <a:normAutofit lnSpcReduction="10000"/>
          </a:bodyPr>
          <a:lstStyle/>
          <a:p>
            <a:pPr marL="285750" indent="-285750">
              <a:lnSpc>
                <a:spcPct val="150000"/>
              </a:lnSpc>
              <a:buFont typeface="Wingdings" panose="05000000000000000000" pitchFamily="2" charset="2"/>
              <a:buChar char="Ø"/>
            </a:pPr>
            <a:r>
              <a:rPr lang="en-GB" b="1" dirty="0">
                <a:solidFill>
                  <a:srgbClr val="002060"/>
                </a:solidFill>
              </a:rPr>
              <a:t>Switch on </a:t>
            </a:r>
            <a:r>
              <a:rPr lang="en-GB" b="1" u="sng" dirty="0">
                <a:solidFill>
                  <a:srgbClr val="002060"/>
                </a:solidFill>
              </a:rPr>
              <a:t>password protection </a:t>
            </a:r>
          </a:p>
          <a:p>
            <a:pPr marL="285750" indent="-285750">
              <a:lnSpc>
                <a:spcPct val="150000"/>
              </a:lnSpc>
              <a:buFont typeface="Wingdings" panose="05000000000000000000" pitchFamily="2" charset="2"/>
              <a:buChar char="Ø"/>
            </a:pPr>
            <a:r>
              <a:rPr lang="en-GB" b="1" dirty="0">
                <a:solidFill>
                  <a:srgbClr val="002060"/>
                </a:solidFill>
              </a:rPr>
              <a:t>Use </a:t>
            </a:r>
            <a:r>
              <a:rPr lang="en-GB" b="1" u="sng" dirty="0">
                <a:solidFill>
                  <a:srgbClr val="002060"/>
                </a:solidFill>
              </a:rPr>
              <a:t>two factor </a:t>
            </a:r>
            <a:r>
              <a:rPr lang="en-GB" b="1" dirty="0">
                <a:solidFill>
                  <a:srgbClr val="002060"/>
                </a:solidFill>
              </a:rPr>
              <a:t>authentication</a:t>
            </a:r>
          </a:p>
          <a:p>
            <a:pPr marL="285750" indent="-285750">
              <a:lnSpc>
                <a:spcPct val="150000"/>
              </a:lnSpc>
              <a:buFont typeface="Wingdings" panose="05000000000000000000" pitchFamily="2" charset="2"/>
              <a:buChar char="Ø"/>
            </a:pPr>
            <a:r>
              <a:rPr lang="en-GB" b="1" u="sng" dirty="0">
                <a:solidFill>
                  <a:srgbClr val="002060"/>
                </a:solidFill>
              </a:rPr>
              <a:t>Avoid predictable </a:t>
            </a:r>
            <a:r>
              <a:rPr lang="en-GB" b="1" dirty="0">
                <a:solidFill>
                  <a:srgbClr val="002060"/>
                </a:solidFill>
              </a:rPr>
              <a:t>passwords </a:t>
            </a:r>
          </a:p>
          <a:p>
            <a:pPr marL="542925" lvl="1" indent="-285750">
              <a:lnSpc>
                <a:spcPct val="150000"/>
              </a:lnSpc>
              <a:buFont typeface="Courier New" panose="02070309020205020404" pitchFamily="49" charset="0"/>
              <a:buChar char="o"/>
            </a:pPr>
            <a:r>
              <a:rPr lang="en-GB" dirty="0">
                <a:solidFill>
                  <a:srgbClr val="002060"/>
                </a:solidFill>
              </a:rPr>
              <a:t>3 random words</a:t>
            </a:r>
          </a:p>
          <a:p>
            <a:pPr marL="285750" indent="-285750">
              <a:lnSpc>
                <a:spcPct val="150000"/>
              </a:lnSpc>
              <a:buFont typeface="Wingdings" panose="05000000000000000000" pitchFamily="2" charset="2"/>
              <a:buChar char="Ø"/>
            </a:pPr>
            <a:r>
              <a:rPr lang="en-GB" b="1" dirty="0">
                <a:solidFill>
                  <a:srgbClr val="002060"/>
                </a:solidFill>
              </a:rPr>
              <a:t>Help users cope with </a:t>
            </a:r>
            <a:r>
              <a:rPr lang="en-GB" b="1" u="sng" dirty="0">
                <a:solidFill>
                  <a:srgbClr val="002060"/>
                </a:solidFill>
              </a:rPr>
              <a:t>‘password overload’</a:t>
            </a:r>
          </a:p>
          <a:p>
            <a:pPr marL="285750" indent="-285750">
              <a:lnSpc>
                <a:spcPct val="150000"/>
              </a:lnSpc>
              <a:buFont typeface="Wingdings" panose="05000000000000000000" pitchFamily="2" charset="2"/>
              <a:buChar char="Ø"/>
            </a:pPr>
            <a:r>
              <a:rPr lang="en-GB" b="1" dirty="0">
                <a:solidFill>
                  <a:srgbClr val="002060"/>
                </a:solidFill>
              </a:rPr>
              <a:t>Change all </a:t>
            </a:r>
            <a:r>
              <a:rPr lang="en-GB" b="1" u="sng" dirty="0">
                <a:solidFill>
                  <a:srgbClr val="002060"/>
                </a:solidFill>
              </a:rPr>
              <a:t>default passwords </a:t>
            </a:r>
          </a:p>
          <a:p>
            <a:pPr marL="285750" indent="-285750">
              <a:lnSpc>
                <a:spcPct val="150000"/>
              </a:lnSpc>
              <a:buFont typeface="Wingdings" panose="05000000000000000000" pitchFamily="2" charset="2"/>
              <a:buChar char="Ø"/>
            </a:pPr>
            <a:endParaRPr lang="en-GB" b="1" u="sng"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How long to crack these three passwords?</a:t>
            </a:r>
          </a:p>
          <a:p>
            <a:pPr marL="542925" lvl="1" indent="-285750">
              <a:lnSpc>
                <a:spcPct val="150000"/>
              </a:lnSpc>
              <a:buFont typeface="Wingdings" panose="05000000000000000000" pitchFamily="2" charset="2"/>
              <a:buChar char="Ø"/>
            </a:pPr>
            <a:r>
              <a:rPr lang="en-GB" dirty="0">
                <a:solidFill>
                  <a:srgbClr val="002060"/>
                </a:solidFill>
              </a:rPr>
              <a:t>QwErTy987123!</a:t>
            </a:r>
          </a:p>
          <a:p>
            <a:pPr marL="542925" lvl="1" indent="-285750">
              <a:lnSpc>
                <a:spcPct val="150000"/>
              </a:lnSpc>
              <a:buFont typeface="Wingdings" panose="05000000000000000000" pitchFamily="2" charset="2"/>
              <a:buChar char="Ø"/>
            </a:pPr>
            <a:r>
              <a:rPr lang="en-GB" dirty="0" err="1">
                <a:solidFill>
                  <a:srgbClr val="002060"/>
                </a:solidFill>
              </a:rPr>
              <a:t>CoffeeTinyFish</a:t>
            </a:r>
            <a:endParaRPr lang="en-GB" dirty="0">
              <a:solidFill>
                <a:srgbClr val="002060"/>
              </a:solidFill>
            </a:endParaRPr>
          </a:p>
          <a:p>
            <a:pPr marL="542925" lvl="1" indent="-285750">
              <a:lnSpc>
                <a:spcPct val="150000"/>
              </a:lnSpc>
              <a:buFont typeface="Wingdings" panose="05000000000000000000" pitchFamily="2" charset="2"/>
              <a:buChar char="Ø"/>
            </a:pPr>
            <a:r>
              <a:rPr lang="en-GB" dirty="0">
                <a:solidFill>
                  <a:srgbClr val="002060"/>
                </a:solidFill>
              </a:rPr>
              <a:t>CoffeeTinyFish#9</a:t>
            </a:r>
          </a:p>
        </p:txBody>
      </p:sp>
      <p:pic>
        <p:nvPicPr>
          <p:cNvPr id="8" name="Picture Placeholder 7" descr="A close up of a piece of paper&#10;&#10;Description generated with very high confidence">
            <a:extLst>
              <a:ext uri="{FF2B5EF4-FFF2-40B4-BE49-F238E27FC236}">
                <a16:creationId xmlns:a16="http://schemas.microsoft.com/office/drawing/2014/main" id="{6514F93F-71DD-4D9C-93DE-E2E55B200345}"/>
              </a:ext>
            </a:extLst>
          </p:cNvPr>
          <p:cNvPicPr>
            <a:picLocks noGrp="1" noChangeAspect="1"/>
          </p:cNvPicPr>
          <p:nvPr>
            <p:ph type="pic" sz="quarter" idx="12"/>
          </p:nvPr>
        </p:nvPicPr>
        <p:blipFill>
          <a:blip r:embed="rId3"/>
          <a:srcRect l="17162" r="17162"/>
          <a:stretch>
            <a:fillRect/>
          </a:stretch>
        </p:blipFill>
        <p:spPr>
          <a:prstGeom prst="rect">
            <a:avLst/>
          </a:prstGeom>
          <a:ln>
            <a:noFill/>
          </a:ln>
          <a:effectLst>
            <a:softEdge rad="112500"/>
          </a:effectLst>
        </p:spPr>
      </p:pic>
      <p:sp>
        <p:nvSpPr>
          <p:cNvPr id="5" name="Footer Placeholder 4">
            <a:extLst>
              <a:ext uri="{FF2B5EF4-FFF2-40B4-BE49-F238E27FC236}">
                <a16:creationId xmlns:a16="http://schemas.microsoft.com/office/drawing/2014/main" id="{DBEFDAEA-8862-4C71-917C-E2994F2DA42A}"/>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91FEF0D6-C021-4CFF-9892-964783D4E85F}"/>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18</a:t>
            </a:fld>
            <a:endParaRPr lang="en-GB" dirty="0">
              <a:solidFill>
                <a:srgbClr val="4472C4">
                  <a:lumMod val="40000"/>
                  <a:lumOff val="60000"/>
                </a:srgbClr>
              </a:solidFill>
            </a:endParaRPr>
          </a:p>
        </p:txBody>
      </p:sp>
    </p:spTree>
    <p:extLst>
      <p:ext uri="{BB962C8B-B14F-4D97-AF65-F5344CB8AC3E}">
        <p14:creationId xmlns:p14="http://schemas.microsoft.com/office/powerpoint/2010/main" val="1654942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0963-B8C7-4FC7-A293-5293CE77F1AF}"/>
              </a:ext>
            </a:extLst>
          </p:cNvPr>
          <p:cNvSpPr>
            <a:spLocks noGrp="1"/>
          </p:cNvSpPr>
          <p:nvPr>
            <p:ph type="title"/>
          </p:nvPr>
        </p:nvSpPr>
        <p:spPr/>
        <p:txBody>
          <a:bodyPr/>
          <a:lstStyle/>
          <a:p>
            <a:r>
              <a:rPr lang="en-GB" b="0" dirty="0">
                <a:solidFill>
                  <a:srgbClr val="C00000"/>
                </a:solidFill>
                <a:latin typeface="+mn-lt"/>
              </a:rPr>
              <a:t>Avoiding phishing attacks </a:t>
            </a:r>
          </a:p>
        </p:txBody>
      </p:sp>
      <p:sp>
        <p:nvSpPr>
          <p:cNvPr id="3" name="Content Placeholder 2">
            <a:extLst>
              <a:ext uri="{FF2B5EF4-FFF2-40B4-BE49-F238E27FC236}">
                <a16:creationId xmlns:a16="http://schemas.microsoft.com/office/drawing/2014/main" id="{6138F7DE-7814-44E4-AC8A-67BF8CE7F83C}"/>
              </a:ext>
            </a:extLst>
          </p:cNvPr>
          <p:cNvSpPr>
            <a:spLocks noGrp="1"/>
          </p:cNvSpPr>
          <p:nvPr>
            <p:ph idx="1"/>
          </p:nvPr>
        </p:nvSpPr>
        <p:spPr/>
        <p:txBody>
          <a:bodyPr/>
          <a:lstStyle/>
          <a:p>
            <a:pPr marL="285750" indent="-285750">
              <a:lnSpc>
                <a:spcPct val="150000"/>
              </a:lnSpc>
              <a:buFont typeface="Wingdings" panose="05000000000000000000" pitchFamily="2" charset="2"/>
              <a:buChar char="Ø"/>
            </a:pPr>
            <a:r>
              <a:rPr lang="en-GB" b="1" u="sng" dirty="0">
                <a:solidFill>
                  <a:srgbClr val="002060"/>
                </a:solidFill>
              </a:rPr>
              <a:t>Configure</a:t>
            </a:r>
            <a:r>
              <a:rPr lang="en-GB" b="1" dirty="0">
                <a:solidFill>
                  <a:srgbClr val="002060"/>
                </a:solidFill>
              </a:rPr>
              <a:t> accounts appropriately </a:t>
            </a:r>
          </a:p>
          <a:p>
            <a:pPr marL="285750" indent="-285750">
              <a:lnSpc>
                <a:spcPct val="150000"/>
              </a:lnSpc>
              <a:buFont typeface="Wingdings" panose="05000000000000000000" pitchFamily="2" charset="2"/>
              <a:buChar char="Ø"/>
            </a:pPr>
            <a:r>
              <a:rPr lang="en-GB" b="1" dirty="0">
                <a:solidFill>
                  <a:srgbClr val="002060"/>
                </a:solidFill>
              </a:rPr>
              <a:t>Think about </a:t>
            </a:r>
            <a:r>
              <a:rPr lang="en-GB" b="1" u="sng" dirty="0">
                <a:solidFill>
                  <a:srgbClr val="002060"/>
                </a:solidFill>
              </a:rPr>
              <a:t>how you operate</a:t>
            </a:r>
            <a:r>
              <a:rPr lang="en-GB" b="1" dirty="0">
                <a:solidFill>
                  <a:srgbClr val="002060"/>
                </a:solidFill>
              </a:rPr>
              <a:t> </a:t>
            </a:r>
          </a:p>
          <a:p>
            <a:pPr marL="285750" indent="-285750">
              <a:lnSpc>
                <a:spcPct val="150000"/>
              </a:lnSpc>
              <a:buFont typeface="Wingdings" panose="05000000000000000000" pitchFamily="2" charset="2"/>
              <a:buChar char="Ø"/>
            </a:pPr>
            <a:r>
              <a:rPr lang="en-GB" b="1" dirty="0">
                <a:solidFill>
                  <a:srgbClr val="002060"/>
                </a:solidFill>
              </a:rPr>
              <a:t>Know the </a:t>
            </a:r>
            <a:r>
              <a:rPr lang="en-GB" b="1" u="sng" dirty="0">
                <a:solidFill>
                  <a:srgbClr val="002060"/>
                </a:solidFill>
              </a:rPr>
              <a:t>obvious signs </a:t>
            </a:r>
            <a:r>
              <a:rPr lang="en-GB" b="1" dirty="0">
                <a:solidFill>
                  <a:srgbClr val="002060"/>
                </a:solidFill>
              </a:rPr>
              <a:t>of phishing </a:t>
            </a:r>
          </a:p>
          <a:p>
            <a:pPr marL="285750" indent="-285750">
              <a:lnSpc>
                <a:spcPct val="150000"/>
              </a:lnSpc>
              <a:buFont typeface="Wingdings" panose="05000000000000000000" pitchFamily="2" charset="2"/>
              <a:buChar char="Ø"/>
            </a:pPr>
            <a:r>
              <a:rPr lang="en-GB" b="1" dirty="0">
                <a:solidFill>
                  <a:srgbClr val="002060"/>
                </a:solidFill>
              </a:rPr>
              <a:t>Check your </a:t>
            </a:r>
            <a:r>
              <a:rPr lang="en-GB" b="1" u="sng" dirty="0">
                <a:solidFill>
                  <a:srgbClr val="002060"/>
                </a:solidFill>
              </a:rPr>
              <a:t>digital footprint </a:t>
            </a:r>
          </a:p>
          <a:p>
            <a:pPr marL="285750" indent="-285750">
              <a:lnSpc>
                <a:spcPct val="150000"/>
              </a:lnSpc>
              <a:buFont typeface="Wingdings" panose="05000000000000000000" pitchFamily="2" charset="2"/>
              <a:buChar char="Ø"/>
            </a:pPr>
            <a:r>
              <a:rPr lang="en-GB" b="1" u="sng" dirty="0">
                <a:solidFill>
                  <a:srgbClr val="002060"/>
                </a:solidFill>
              </a:rPr>
              <a:t>Report</a:t>
            </a:r>
            <a:r>
              <a:rPr lang="en-GB" b="1" dirty="0">
                <a:solidFill>
                  <a:srgbClr val="002060"/>
                </a:solidFill>
              </a:rPr>
              <a:t> all attacks</a:t>
            </a:r>
          </a:p>
        </p:txBody>
      </p:sp>
      <p:pic>
        <p:nvPicPr>
          <p:cNvPr id="8" name="Picture Placeholder 7" descr="A picture containing man, person&#10;&#10;Description generated with high confidence">
            <a:extLst>
              <a:ext uri="{FF2B5EF4-FFF2-40B4-BE49-F238E27FC236}">
                <a16:creationId xmlns:a16="http://schemas.microsoft.com/office/drawing/2014/main" id="{8B905DB1-52C7-4DD7-BDD1-CF07945DC04E}"/>
              </a:ext>
            </a:extLst>
          </p:cNvPr>
          <p:cNvPicPr>
            <a:picLocks noGrp="1" noChangeAspect="1"/>
          </p:cNvPicPr>
          <p:nvPr>
            <p:ph type="pic" sz="quarter" idx="12"/>
          </p:nvPr>
        </p:nvPicPr>
        <p:blipFill>
          <a:blip r:embed="rId3"/>
          <a:srcRect l="17999" r="17999"/>
          <a:stretch>
            <a:fillRect/>
          </a:stretch>
        </p:blipFill>
        <p:spPr>
          <a:prstGeom prst="rect">
            <a:avLst/>
          </a:prstGeom>
          <a:ln>
            <a:noFill/>
          </a:ln>
          <a:effectLst>
            <a:softEdge rad="112500"/>
          </a:effectLst>
        </p:spPr>
      </p:pic>
      <p:sp>
        <p:nvSpPr>
          <p:cNvPr id="5" name="Footer Placeholder 4">
            <a:extLst>
              <a:ext uri="{FF2B5EF4-FFF2-40B4-BE49-F238E27FC236}">
                <a16:creationId xmlns:a16="http://schemas.microsoft.com/office/drawing/2014/main" id="{7A941C39-9240-4C25-9029-709FFB6FDDCF}"/>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A725E7DC-1ABF-4D0E-8FA0-2468B046928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19</a:t>
            </a:fld>
            <a:endParaRPr lang="en-GB" dirty="0">
              <a:solidFill>
                <a:srgbClr val="4472C4">
                  <a:lumMod val="40000"/>
                  <a:lumOff val="60000"/>
                </a:srgbClr>
              </a:solidFill>
            </a:endParaRPr>
          </a:p>
        </p:txBody>
      </p:sp>
    </p:spTree>
    <p:extLst>
      <p:ext uri="{BB962C8B-B14F-4D97-AF65-F5344CB8AC3E}">
        <p14:creationId xmlns:p14="http://schemas.microsoft.com/office/powerpoint/2010/main" val="39020445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3"/>
          </p:nvPr>
        </p:nvSpPr>
        <p:spPr/>
        <p:txBody>
          <a:bodyPr/>
          <a:lstStyle/>
          <a:p>
            <a:r>
              <a:rPr lang="en-GB" smtClean="0">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20</a:t>
            </a:fld>
            <a:endParaRPr lang="en-GB" dirty="0">
              <a:solidFill>
                <a:srgbClr val="4472C4">
                  <a:lumMod val="40000"/>
                  <a:lumOff val="60000"/>
                </a:srgbClr>
              </a:solidFill>
            </a:endParaRPr>
          </a:p>
        </p:txBody>
      </p:sp>
      <p:sp>
        <p:nvSpPr>
          <p:cNvPr id="2" name="Rectangle 1"/>
          <p:cNvSpPr/>
          <p:nvPr/>
        </p:nvSpPr>
        <p:spPr>
          <a:xfrm>
            <a:off x="3327524" y="301594"/>
            <a:ext cx="2488951" cy="308418"/>
          </a:xfrm>
          <a:prstGeom prst="rect">
            <a:avLst/>
          </a:prstGeom>
        </p:spPr>
        <p:txBody>
          <a:bodyPr wrap="none">
            <a:spAutoFit/>
          </a:bodyPr>
          <a:lstStyle/>
          <a:p>
            <a:r>
              <a:rPr lang="en-GB" dirty="0">
                <a:hlinkClick r:id="rId3"/>
              </a:rPr>
              <a:t>https://</a:t>
            </a:r>
            <a:r>
              <a:rPr lang="en-GB" dirty="0" smtClean="0">
                <a:hlinkClick r:id="rId3"/>
              </a:rPr>
              <a:t>youtu.be/TFlCLREWxfU</a:t>
            </a:r>
            <a:r>
              <a:rPr lang="en-GB" dirty="0" smtClean="0"/>
              <a:t> </a:t>
            </a:r>
            <a:endParaRPr lang="en-GB"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568" y="105312"/>
            <a:ext cx="2650855" cy="733403"/>
          </a:xfrm>
          <a:prstGeom prst="rect">
            <a:avLst/>
          </a:prstGeom>
        </p:spPr>
      </p:pic>
      <p:pic>
        <p:nvPicPr>
          <p:cNvPr id="3" name="Picture 2">
            <a:hlinkClick r:id="rId3"/>
          </p:cNvPr>
          <p:cNvPicPr>
            <a:picLocks noChangeAspect="1"/>
          </p:cNvPicPr>
          <p:nvPr/>
        </p:nvPicPr>
        <p:blipFill>
          <a:blip r:embed="rId5"/>
          <a:stretch>
            <a:fillRect/>
          </a:stretch>
        </p:blipFill>
        <p:spPr>
          <a:xfrm>
            <a:off x="1836419" y="1460182"/>
            <a:ext cx="5588415" cy="3134678"/>
          </a:xfrm>
          <a:prstGeom prst="rect">
            <a:avLst/>
          </a:prstGeom>
        </p:spPr>
      </p:pic>
    </p:spTree>
    <p:extLst>
      <p:ext uri="{BB962C8B-B14F-4D97-AF65-F5344CB8AC3E}">
        <p14:creationId xmlns:p14="http://schemas.microsoft.com/office/powerpoint/2010/main" val="34237064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0963-B8C7-4FC7-A293-5293CE77F1AF}"/>
              </a:ext>
            </a:extLst>
          </p:cNvPr>
          <p:cNvSpPr>
            <a:spLocks noGrp="1"/>
          </p:cNvSpPr>
          <p:nvPr>
            <p:ph type="title"/>
          </p:nvPr>
        </p:nvSpPr>
        <p:spPr>
          <a:xfrm>
            <a:off x="216569" y="880519"/>
            <a:ext cx="5161189" cy="501315"/>
          </a:xfrm>
        </p:spPr>
        <p:txBody>
          <a:bodyPr>
            <a:noAutofit/>
          </a:bodyPr>
          <a:lstStyle/>
          <a:p>
            <a:r>
              <a:rPr lang="en-GB" sz="2030" b="0" dirty="0">
                <a:solidFill>
                  <a:srgbClr val="C00000"/>
                </a:solidFill>
                <a:latin typeface="+mn-lt"/>
              </a:rPr>
              <a:t>How much about me can people see online? </a:t>
            </a:r>
          </a:p>
        </p:txBody>
      </p:sp>
      <p:sp>
        <p:nvSpPr>
          <p:cNvPr id="5" name="Footer Placeholder 4">
            <a:extLst>
              <a:ext uri="{FF2B5EF4-FFF2-40B4-BE49-F238E27FC236}">
                <a16:creationId xmlns:a16="http://schemas.microsoft.com/office/drawing/2014/main" id="{7A941C39-9240-4C25-9029-709FFB6FDDCF}"/>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A725E7DC-1ABF-4D0E-8FA0-2468B0469287}"/>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21</a:t>
            </a:fld>
            <a:endParaRPr lang="en-GB" dirty="0">
              <a:solidFill>
                <a:srgbClr val="4472C4">
                  <a:lumMod val="40000"/>
                  <a:lumOff val="60000"/>
                </a:srgbClr>
              </a:solidFill>
            </a:endParaRPr>
          </a:p>
        </p:txBody>
      </p:sp>
      <p:pic>
        <p:nvPicPr>
          <p:cNvPr id="4" name="Picture 3">
            <a:hlinkClick r:id="rId3"/>
          </p:cNvPr>
          <p:cNvPicPr>
            <a:picLocks noChangeAspect="1"/>
          </p:cNvPicPr>
          <p:nvPr/>
        </p:nvPicPr>
        <p:blipFill>
          <a:blip r:embed="rId4"/>
          <a:stretch>
            <a:fillRect/>
          </a:stretch>
        </p:blipFill>
        <p:spPr>
          <a:xfrm>
            <a:off x="1803082" y="1604962"/>
            <a:ext cx="5743575" cy="3190875"/>
          </a:xfrm>
          <a:prstGeom prst="rect">
            <a:avLst/>
          </a:prstGeom>
        </p:spPr>
      </p:pic>
    </p:spTree>
    <p:extLst>
      <p:ext uri="{BB962C8B-B14F-4D97-AF65-F5344CB8AC3E}">
        <p14:creationId xmlns:p14="http://schemas.microsoft.com/office/powerpoint/2010/main" val="40713723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4C2D-7663-49A5-8BF0-B1CB8AAEFE45}"/>
              </a:ext>
            </a:extLst>
          </p:cNvPr>
          <p:cNvSpPr>
            <a:spLocks noGrp="1"/>
          </p:cNvSpPr>
          <p:nvPr>
            <p:ph type="title"/>
          </p:nvPr>
        </p:nvSpPr>
        <p:spPr>
          <a:xfrm>
            <a:off x="216570" y="2606843"/>
            <a:ext cx="4223084" cy="501315"/>
          </a:xfrm>
        </p:spPr>
        <p:txBody>
          <a:bodyPr/>
          <a:lstStyle/>
          <a:p>
            <a:r>
              <a:rPr lang="en-GB" b="0" dirty="0">
                <a:solidFill>
                  <a:srgbClr val="C00000"/>
                </a:solidFill>
                <a:latin typeface="+mn-lt"/>
              </a:rPr>
              <a:t>It’s time to defend your charity…</a:t>
            </a:r>
          </a:p>
        </p:txBody>
      </p:sp>
      <p:sp>
        <p:nvSpPr>
          <p:cNvPr id="5" name="Footer Placeholder 4">
            <a:extLst>
              <a:ext uri="{FF2B5EF4-FFF2-40B4-BE49-F238E27FC236}">
                <a16:creationId xmlns:a16="http://schemas.microsoft.com/office/drawing/2014/main" id="{366B983F-45B2-4E7E-A795-418DD4CDC072}"/>
              </a:ext>
            </a:extLst>
          </p:cNvPr>
          <p:cNvSpPr>
            <a:spLocks noGrp="1"/>
          </p:cNvSpPr>
          <p:nvPr>
            <p:ph type="ftr" sz="quarter" idx="13"/>
          </p:nvPr>
        </p:nvSpPr>
        <p:spPr>
          <a:xfrm>
            <a:off x="216568" y="5371069"/>
            <a:ext cx="8298782" cy="304271"/>
          </a:xfrm>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B1CF07DA-B5B9-4EB7-A56D-2F62E0CA5287}"/>
              </a:ext>
            </a:extLst>
          </p:cNvPr>
          <p:cNvSpPr>
            <a:spLocks noGrp="1"/>
          </p:cNvSpPr>
          <p:nvPr>
            <p:ph type="sldNum" sz="quarter" idx="14"/>
          </p:nvPr>
        </p:nvSpPr>
        <p:spPr>
          <a:xfrm>
            <a:off x="8644691" y="5365967"/>
            <a:ext cx="439153" cy="304271"/>
          </a:xfrm>
        </p:spPr>
        <p:txBody>
          <a:bodyPr/>
          <a:lstStyle/>
          <a:p>
            <a:fld id="{D17DDAE8-BD52-4C1A-8309-1A4391C014AD}" type="slidenum">
              <a:rPr lang="en-GB" smtClean="0">
                <a:solidFill>
                  <a:srgbClr val="4472C4">
                    <a:lumMod val="40000"/>
                    <a:lumOff val="60000"/>
                  </a:srgbClr>
                </a:solidFill>
              </a:rPr>
              <a:pPr/>
              <a:t>22</a:t>
            </a:fld>
            <a:endParaRPr lang="en-GB" dirty="0">
              <a:solidFill>
                <a:srgbClr val="4472C4">
                  <a:lumMod val="40000"/>
                  <a:lumOff val="60000"/>
                </a:srgbClr>
              </a:solidFill>
            </a:endParaRPr>
          </a:p>
        </p:txBody>
      </p:sp>
      <p:pic>
        <p:nvPicPr>
          <p:cNvPr id="10" name="Picture Placeholder 9" descr="A picture containing object, clock&#10;&#10;Description automatically generated">
            <a:extLst>
              <a:ext uri="{FF2B5EF4-FFF2-40B4-BE49-F238E27FC236}">
                <a16:creationId xmlns:a16="http://schemas.microsoft.com/office/drawing/2014/main" id="{A17FE70E-2FE4-44A8-ABCD-8EC4F973372D}"/>
              </a:ext>
            </a:extLst>
          </p:cNvPr>
          <p:cNvPicPr>
            <a:picLocks noGrp="1" noChangeAspect="1"/>
          </p:cNvPicPr>
          <p:nvPr>
            <p:ph type="pic" sz="quarter" idx="12"/>
          </p:nvPr>
        </p:nvPicPr>
        <p:blipFill>
          <a:blip r:embed="rId3"/>
          <a:srcRect l="5229" r="5229"/>
          <a:stretch>
            <a:fillRect/>
          </a:stretch>
        </p:blipFill>
        <p:spPr>
          <a:prstGeom prst="rect">
            <a:avLst/>
          </a:prstGeom>
          <a:ln>
            <a:noFill/>
          </a:ln>
          <a:effectLst>
            <a:softEdge rad="112500"/>
          </a:effectLst>
        </p:spPr>
      </p:pic>
    </p:spTree>
    <p:extLst>
      <p:ext uri="{BB962C8B-B14F-4D97-AF65-F5344CB8AC3E}">
        <p14:creationId xmlns:p14="http://schemas.microsoft.com/office/powerpoint/2010/main" val="31183347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99441"/>
            <a:ext cx="7886700" cy="994172"/>
          </a:xfrm>
        </p:spPr>
        <p:txBody>
          <a:bodyPr>
            <a:normAutofit/>
          </a:bodyPr>
          <a:lstStyle/>
          <a:p>
            <a:r>
              <a:rPr lang="en-GB" sz="3600" b="1" dirty="0"/>
              <a:t>Home working</a:t>
            </a:r>
          </a:p>
        </p:txBody>
      </p:sp>
      <p:sp>
        <p:nvSpPr>
          <p:cNvPr id="3" name="Content Placeholder 2"/>
          <p:cNvSpPr>
            <a:spLocks noGrp="1"/>
          </p:cNvSpPr>
          <p:nvPr>
            <p:ph idx="1"/>
          </p:nvPr>
        </p:nvSpPr>
        <p:spPr>
          <a:xfrm>
            <a:off x="628650" y="1402827"/>
            <a:ext cx="7886700" cy="3515646"/>
          </a:xfrm>
        </p:spPr>
        <p:txBody>
          <a:bodyPr/>
          <a:lstStyle/>
          <a:p>
            <a:pPr marL="0" indent="0">
              <a:buNone/>
            </a:pPr>
            <a:r>
              <a:rPr lang="en-GB" sz="2400" dirty="0"/>
              <a:t>Someone has had an operation and needs to work from home for one month.  </a:t>
            </a:r>
          </a:p>
          <a:p>
            <a:pPr marL="0" indent="0">
              <a:buNone/>
            </a:pPr>
            <a:endParaRPr lang="en-GB" sz="2400" dirty="0"/>
          </a:p>
          <a:p>
            <a:pPr marL="0" indent="0">
              <a:buNone/>
            </a:pPr>
            <a:r>
              <a:rPr lang="en-GB" sz="2400" dirty="0"/>
              <a:t>Risks?</a:t>
            </a:r>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Mitigations?</a:t>
            </a:r>
          </a:p>
        </p:txBody>
      </p:sp>
    </p:spTree>
    <p:extLst>
      <p:ext uri="{BB962C8B-B14F-4D97-AF65-F5344CB8AC3E}">
        <p14:creationId xmlns:p14="http://schemas.microsoft.com/office/powerpoint/2010/main" val="5277295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5751"/>
            <a:ext cx="7886700" cy="994172"/>
          </a:xfrm>
        </p:spPr>
        <p:txBody>
          <a:bodyPr>
            <a:normAutofit/>
          </a:bodyPr>
          <a:lstStyle/>
          <a:p>
            <a:r>
              <a:rPr lang="en-GB" sz="3600" b="1" dirty="0"/>
              <a:t>Outreach service delivery</a:t>
            </a:r>
          </a:p>
        </p:txBody>
      </p:sp>
      <p:sp>
        <p:nvSpPr>
          <p:cNvPr id="3" name="Content Placeholder 2"/>
          <p:cNvSpPr>
            <a:spLocks noGrp="1"/>
          </p:cNvSpPr>
          <p:nvPr>
            <p:ph idx="1"/>
          </p:nvPr>
        </p:nvSpPr>
        <p:spPr>
          <a:xfrm>
            <a:off x="628650" y="1431107"/>
            <a:ext cx="7886700" cy="3487366"/>
          </a:xfrm>
        </p:spPr>
        <p:txBody>
          <a:bodyPr>
            <a:noAutofit/>
          </a:bodyPr>
          <a:lstStyle/>
          <a:p>
            <a:pPr marL="0" indent="0">
              <a:buNone/>
            </a:pPr>
            <a:r>
              <a:rPr lang="en-GB" sz="2400" dirty="0"/>
              <a:t>You take a laptop to a number of community venues around the borough to provide outreach advice sessions. </a:t>
            </a:r>
          </a:p>
          <a:p>
            <a:pPr marL="0" indent="0">
              <a:buNone/>
            </a:pPr>
            <a:endParaRPr lang="en-GB" sz="2400" dirty="0"/>
          </a:p>
          <a:p>
            <a:pPr marL="0" indent="0">
              <a:buNone/>
            </a:pPr>
            <a:r>
              <a:rPr lang="en-GB" sz="2400" dirty="0"/>
              <a:t>Risks?</a:t>
            </a:r>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Mitigations?</a:t>
            </a:r>
          </a:p>
        </p:txBody>
      </p:sp>
    </p:spTree>
    <p:extLst>
      <p:ext uri="{BB962C8B-B14F-4D97-AF65-F5344CB8AC3E}">
        <p14:creationId xmlns:p14="http://schemas.microsoft.com/office/powerpoint/2010/main" val="3961436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8068"/>
            <a:ext cx="7886700" cy="994172"/>
          </a:xfrm>
        </p:spPr>
        <p:txBody>
          <a:bodyPr>
            <a:normAutofit/>
          </a:bodyPr>
          <a:lstStyle/>
          <a:p>
            <a:r>
              <a:rPr lang="en-GB" sz="3600" b="1" dirty="0"/>
              <a:t>Referring clients</a:t>
            </a:r>
          </a:p>
        </p:txBody>
      </p:sp>
      <p:sp>
        <p:nvSpPr>
          <p:cNvPr id="3" name="Content Placeholder 2"/>
          <p:cNvSpPr>
            <a:spLocks noGrp="1"/>
          </p:cNvSpPr>
          <p:nvPr>
            <p:ph idx="1"/>
          </p:nvPr>
        </p:nvSpPr>
        <p:spPr>
          <a:xfrm>
            <a:off x="628650" y="1424037"/>
            <a:ext cx="7886700" cy="3494436"/>
          </a:xfrm>
        </p:spPr>
        <p:txBody>
          <a:bodyPr>
            <a:normAutofit/>
          </a:bodyPr>
          <a:lstStyle/>
          <a:p>
            <a:pPr marL="0" indent="0">
              <a:buNone/>
            </a:pPr>
            <a:r>
              <a:rPr lang="en-GB" sz="2400" dirty="0"/>
              <a:t>You make and receive client referrals from local statutory and voluntary sector organisations. </a:t>
            </a:r>
          </a:p>
          <a:p>
            <a:pPr marL="0" indent="0">
              <a:buNone/>
            </a:pPr>
            <a:endParaRPr lang="en-GB" sz="2400" dirty="0"/>
          </a:p>
          <a:p>
            <a:pPr marL="0" indent="0">
              <a:buNone/>
            </a:pPr>
            <a:r>
              <a:rPr lang="en-GB" sz="2400" dirty="0"/>
              <a:t>Risks?</a:t>
            </a:r>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Mitigations? </a:t>
            </a:r>
          </a:p>
        </p:txBody>
      </p:sp>
    </p:spTree>
    <p:extLst>
      <p:ext uri="{BB962C8B-B14F-4D97-AF65-F5344CB8AC3E}">
        <p14:creationId xmlns:p14="http://schemas.microsoft.com/office/powerpoint/2010/main" val="4800897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804" y="278068"/>
            <a:ext cx="7886700" cy="994172"/>
          </a:xfrm>
        </p:spPr>
        <p:txBody>
          <a:bodyPr>
            <a:normAutofit/>
          </a:bodyPr>
          <a:lstStyle/>
          <a:p>
            <a:r>
              <a:rPr lang="en-GB" sz="3600" b="1" dirty="0"/>
              <a:t>Staff turnover</a:t>
            </a:r>
          </a:p>
        </p:txBody>
      </p:sp>
      <p:sp>
        <p:nvSpPr>
          <p:cNvPr id="3" name="Content Placeholder 2"/>
          <p:cNvSpPr>
            <a:spLocks noGrp="1"/>
          </p:cNvSpPr>
          <p:nvPr>
            <p:ph idx="1"/>
          </p:nvPr>
        </p:nvSpPr>
        <p:spPr>
          <a:xfrm>
            <a:off x="628650" y="1360406"/>
            <a:ext cx="7886700" cy="3558067"/>
          </a:xfrm>
        </p:spPr>
        <p:txBody>
          <a:bodyPr>
            <a:normAutofit/>
          </a:bodyPr>
          <a:lstStyle/>
          <a:p>
            <a:pPr marL="0" indent="0">
              <a:buNone/>
            </a:pPr>
            <a:r>
              <a:rPr lang="en-GB" sz="2400" dirty="0"/>
              <a:t>A member of staff who’s been with you for 10 years leaves your organisation.</a:t>
            </a:r>
          </a:p>
          <a:p>
            <a:pPr marL="0" indent="0">
              <a:buNone/>
            </a:pPr>
            <a:endParaRPr lang="en-GB" sz="2400" dirty="0"/>
          </a:p>
          <a:p>
            <a:pPr marL="0" indent="0">
              <a:buNone/>
            </a:pPr>
            <a:r>
              <a:rPr lang="en-GB" sz="2400" dirty="0"/>
              <a:t>Risks?</a:t>
            </a:r>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Mitigations?</a:t>
            </a:r>
          </a:p>
        </p:txBody>
      </p:sp>
    </p:spTree>
    <p:extLst>
      <p:ext uri="{BB962C8B-B14F-4D97-AF65-F5344CB8AC3E}">
        <p14:creationId xmlns:p14="http://schemas.microsoft.com/office/powerpoint/2010/main" val="26023617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26D8C-15FB-457C-B424-BB046DBD7580}"/>
              </a:ext>
            </a:extLst>
          </p:cNvPr>
          <p:cNvSpPr>
            <a:spLocks noGrp="1"/>
          </p:cNvSpPr>
          <p:nvPr>
            <p:ph type="title"/>
          </p:nvPr>
        </p:nvSpPr>
        <p:spPr/>
        <p:txBody>
          <a:bodyPr>
            <a:normAutofit/>
          </a:bodyPr>
          <a:lstStyle/>
          <a:p>
            <a:r>
              <a:rPr lang="en-GB" b="0" dirty="0">
                <a:solidFill>
                  <a:srgbClr val="C00000"/>
                </a:solidFill>
                <a:latin typeface="+mn-lt"/>
              </a:rPr>
              <a:t>What to do if you fall victim</a:t>
            </a:r>
          </a:p>
        </p:txBody>
      </p:sp>
      <p:sp>
        <p:nvSpPr>
          <p:cNvPr id="3" name="Content Placeholder 2">
            <a:extLst>
              <a:ext uri="{FF2B5EF4-FFF2-40B4-BE49-F238E27FC236}">
                <a16:creationId xmlns:a16="http://schemas.microsoft.com/office/drawing/2014/main" id="{AAB5AF91-07F1-4A0A-A947-10CE7AF8085B}"/>
              </a:ext>
            </a:extLst>
          </p:cNvPr>
          <p:cNvSpPr>
            <a:spLocks noGrp="1"/>
          </p:cNvSpPr>
          <p:nvPr>
            <p:ph idx="1"/>
          </p:nvPr>
        </p:nvSpPr>
        <p:spPr/>
        <p:txBody>
          <a:bodyPr/>
          <a:lstStyle/>
          <a:p>
            <a:pPr marL="342900" indent="-342900">
              <a:lnSpc>
                <a:spcPct val="150000"/>
              </a:lnSpc>
              <a:buFont typeface="+mj-lt"/>
              <a:buAutoNum type="arabicPeriod"/>
            </a:pPr>
            <a:r>
              <a:rPr lang="en-GB" b="1" dirty="0">
                <a:solidFill>
                  <a:srgbClr val="002060"/>
                </a:solidFill>
              </a:rPr>
              <a:t>Action Fraud </a:t>
            </a:r>
          </a:p>
          <a:p>
            <a:pPr marL="600075" lvl="1" indent="-342900">
              <a:lnSpc>
                <a:spcPct val="150000"/>
              </a:lnSpc>
              <a:buFont typeface="Courier New" panose="02070309020205020404" pitchFamily="49" charset="0"/>
              <a:buChar char="o"/>
            </a:pPr>
            <a:r>
              <a:rPr lang="en-GB" dirty="0">
                <a:solidFill>
                  <a:srgbClr val="002060"/>
                </a:solidFill>
              </a:rPr>
              <a:t>Police Scotland if appropriate </a:t>
            </a:r>
          </a:p>
          <a:p>
            <a:pPr marL="342900" indent="-342900">
              <a:lnSpc>
                <a:spcPct val="150000"/>
              </a:lnSpc>
              <a:buFont typeface="+mj-lt"/>
              <a:buAutoNum type="arabicPeriod"/>
            </a:pPr>
            <a:r>
              <a:rPr lang="en-GB" b="1" dirty="0">
                <a:solidFill>
                  <a:srgbClr val="002060"/>
                </a:solidFill>
              </a:rPr>
              <a:t>ICO Breach Notification </a:t>
            </a:r>
          </a:p>
          <a:p>
            <a:pPr marL="600075" lvl="1" indent="-342900">
              <a:lnSpc>
                <a:spcPct val="150000"/>
              </a:lnSpc>
              <a:buFont typeface="Courier New" panose="02070309020205020404" pitchFamily="49" charset="0"/>
              <a:buChar char="o"/>
            </a:pPr>
            <a:r>
              <a:rPr lang="en-GB" dirty="0">
                <a:solidFill>
                  <a:srgbClr val="002060"/>
                </a:solidFill>
              </a:rPr>
              <a:t>Always within 72 hours</a:t>
            </a:r>
          </a:p>
          <a:p>
            <a:pPr marL="342900" indent="-342900">
              <a:lnSpc>
                <a:spcPct val="150000"/>
              </a:lnSpc>
              <a:buFont typeface="+mj-lt"/>
              <a:buAutoNum type="arabicPeriod"/>
            </a:pPr>
            <a:r>
              <a:rPr lang="en-GB" b="1" dirty="0">
                <a:solidFill>
                  <a:srgbClr val="002060"/>
                </a:solidFill>
              </a:rPr>
              <a:t>Charity Commission</a:t>
            </a:r>
          </a:p>
          <a:p>
            <a:pPr marL="600075" lvl="1" indent="-342900">
              <a:lnSpc>
                <a:spcPct val="150000"/>
              </a:lnSpc>
              <a:buFont typeface="Courier New" panose="02070309020205020404" pitchFamily="49" charset="0"/>
              <a:buChar char="o"/>
            </a:pPr>
            <a:r>
              <a:rPr lang="en-GB" dirty="0">
                <a:solidFill>
                  <a:srgbClr val="002060"/>
                </a:solidFill>
              </a:rPr>
              <a:t>Reporting a Serious Incident (RSI) </a:t>
            </a:r>
          </a:p>
          <a:p>
            <a:pPr marL="342900" indent="-342900">
              <a:lnSpc>
                <a:spcPct val="150000"/>
              </a:lnSpc>
              <a:buFont typeface="+mj-lt"/>
              <a:buAutoNum type="arabicPeriod"/>
            </a:pPr>
            <a:r>
              <a:rPr lang="en-GB" b="1" dirty="0">
                <a:solidFill>
                  <a:srgbClr val="002060"/>
                </a:solidFill>
              </a:rPr>
              <a:t>Other Regulators/Funders</a:t>
            </a:r>
          </a:p>
          <a:p>
            <a:pPr marL="600075" lvl="1" indent="-342900">
              <a:lnSpc>
                <a:spcPct val="150000"/>
              </a:lnSpc>
              <a:buFont typeface="Courier New" panose="02070309020205020404" pitchFamily="49" charset="0"/>
              <a:buChar char="o"/>
            </a:pPr>
            <a:r>
              <a:rPr lang="en-GB" dirty="0">
                <a:solidFill>
                  <a:srgbClr val="002060"/>
                </a:solidFill>
              </a:rPr>
              <a:t>If applicable </a:t>
            </a:r>
          </a:p>
        </p:txBody>
      </p:sp>
      <p:pic>
        <p:nvPicPr>
          <p:cNvPr id="8" name="Picture Placeholder 7" descr="A picture containing water&#10;&#10;Description generated with very high confidence">
            <a:extLst>
              <a:ext uri="{FF2B5EF4-FFF2-40B4-BE49-F238E27FC236}">
                <a16:creationId xmlns:a16="http://schemas.microsoft.com/office/drawing/2014/main" id="{FEAE599B-0E4E-48E7-8B4D-CA50C103D7F0}"/>
              </a:ext>
            </a:extLst>
          </p:cNvPr>
          <p:cNvPicPr>
            <a:picLocks noGrp="1" noChangeAspect="1"/>
          </p:cNvPicPr>
          <p:nvPr>
            <p:ph type="pic" sz="quarter" idx="12"/>
          </p:nvPr>
        </p:nvPicPr>
        <p:blipFill>
          <a:blip r:embed="rId3"/>
          <a:srcRect l="18050" r="18050"/>
          <a:stretch>
            <a:fillRect/>
          </a:stretch>
        </p:blipFill>
        <p:spPr>
          <a:prstGeom prst="rect">
            <a:avLst/>
          </a:prstGeom>
          <a:ln>
            <a:noFill/>
          </a:ln>
          <a:effectLst>
            <a:softEdge rad="112500"/>
          </a:effectLst>
        </p:spPr>
      </p:pic>
      <p:sp>
        <p:nvSpPr>
          <p:cNvPr id="5" name="Footer Placeholder 4">
            <a:extLst>
              <a:ext uri="{FF2B5EF4-FFF2-40B4-BE49-F238E27FC236}">
                <a16:creationId xmlns:a16="http://schemas.microsoft.com/office/drawing/2014/main" id="{25F13758-F112-44A5-BAEB-2F2C8A5F3606}"/>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6EBE9F6B-363A-4909-B7BB-58BE4698DD39}"/>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27</a:t>
            </a:fld>
            <a:endParaRPr lang="en-GB" dirty="0">
              <a:solidFill>
                <a:srgbClr val="4472C4">
                  <a:lumMod val="40000"/>
                  <a:lumOff val="60000"/>
                </a:srgbClr>
              </a:solidFill>
            </a:endParaRPr>
          </a:p>
        </p:txBody>
      </p:sp>
    </p:spTree>
    <p:extLst>
      <p:ext uri="{BB962C8B-B14F-4D97-AF65-F5344CB8AC3E}">
        <p14:creationId xmlns:p14="http://schemas.microsoft.com/office/powerpoint/2010/main" val="22850931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B5AF91-07F1-4A0A-A947-10CE7AF8085B}"/>
              </a:ext>
            </a:extLst>
          </p:cNvPr>
          <p:cNvSpPr>
            <a:spLocks noGrp="1"/>
          </p:cNvSpPr>
          <p:nvPr>
            <p:ph idx="1"/>
          </p:nvPr>
        </p:nvSpPr>
        <p:spPr>
          <a:xfrm>
            <a:off x="2460458" y="2613424"/>
            <a:ext cx="4223084" cy="2227014"/>
          </a:xfrm>
        </p:spPr>
        <p:txBody>
          <a:bodyPr/>
          <a:lstStyle/>
          <a:p>
            <a:pPr algn="ctr"/>
            <a:r>
              <a:rPr lang="en-GB" dirty="0">
                <a:solidFill>
                  <a:srgbClr val="002060"/>
                </a:solidFill>
              </a:rPr>
              <a:t>The UK’s only software donation programme. It’s completely free to register and gives charities access to software savings of up to 96% on products such as Microsoft Office, Norton Antivirus, Adobe Acrobat XI and much more.</a:t>
            </a:r>
          </a:p>
          <a:p>
            <a:pPr algn="ctr"/>
            <a:endParaRPr lang="en-GB" dirty="0">
              <a:solidFill>
                <a:srgbClr val="002060"/>
              </a:solidFill>
            </a:endParaRPr>
          </a:p>
          <a:p>
            <a:pPr algn="ctr"/>
            <a:r>
              <a:rPr lang="en-GB" dirty="0">
                <a:hlinkClick r:id="rId3"/>
              </a:rPr>
              <a:t>www.charitydigitalexchange.org/</a:t>
            </a:r>
            <a:endParaRPr lang="en-GB" dirty="0">
              <a:solidFill>
                <a:srgbClr val="002060"/>
              </a:solidFill>
            </a:endParaRPr>
          </a:p>
        </p:txBody>
      </p:sp>
      <p:sp>
        <p:nvSpPr>
          <p:cNvPr id="5" name="Footer Placeholder 4">
            <a:extLst>
              <a:ext uri="{FF2B5EF4-FFF2-40B4-BE49-F238E27FC236}">
                <a16:creationId xmlns:a16="http://schemas.microsoft.com/office/drawing/2014/main" id="{25F13758-F112-44A5-BAEB-2F2C8A5F3606}"/>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6EBE9F6B-363A-4909-B7BB-58BE4698DD39}"/>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28</a:t>
            </a:fld>
            <a:endParaRPr lang="en-GB" dirty="0">
              <a:solidFill>
                <a:srgbClr val="4472C4">
                  <a:lumMod val="40000"/>
                  <a:lumOff val="60000"/>
                </a:srgbClr>
              </a:solidFill>
            </a:endParaRPr>
          </a:p>
        </p:txBody>
      </p:sp>
      <p:pic>
        <p:nvPicPr>
          <p:cNvPr id="7" name="Picture 6">
            <a:extLst>
              <a:ext uri="{FF2B5EF4-FFF2-40B4-BE49-F238E27FC236}">
                <a16:creationId xmlns:a16="http://schemas.microsoft.com/office/drawing/2014/main" id="{55C6E5D7-6544-4411-9541-A912CDC1DB7C}"/>
              </a:ext>
            </a:extLst>
          </p:cNvPr>
          <p:cNvPicPr>
            <a:picLocks noChangeAspect="1"/>
          </p:cNvPicPr>
          <p:nvPr/>
        </p:nvPicPr>
        <p:blipFill>
          <a:blip r:embed="rId4"/>
          <a:stretch>
            <a:fillRect/>
          </a:stretch>
        </p:blipFill>
        <p:spPr>
          <a:xfrm>
            <a:off x="2409364" y="1123893"/>
            <a:ext cx="4325271" cy="1224215"/>
          </a:xfrm>
          <a:prstGeom prst="rect">
            <a:avLst/>
          </a:prstGeom>
        </p:spPr>
      </p:pic>
    </p:spTree>
    <p:extLst>
      <p:ext uri="{BB962C8B-B14F-4D97-AF65-F5344CB8AC3E}">
        <p14:creationId xmlns:p14="http://schemas.microsoft.com/office/powerpoint/2010/main" val="20433668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Cyber Essentials</a:t>
            </a:r>
          </a:p>
        </p:txBody>
      </p:sp>
      <p:sp>
        <p:nvSpPr>
          <p:cNvPr id="3" name="Content Placeholder 2"/>
          <p:cNvSpPr>
            <a:spLocks noGrp="1"/>
          </p:cNvSpPr>
          <p:nvPr>
            <p:ph idx="1"/>
          </p:nvPr>
        </p:nvSpPr>
        <p:spPr/>
        <p:txBody>
          <a:bodyPr/>
          <a:lstStyle/>
          <a:p>
            <a:r>
              <a:rPr lang="en-GB" dirty="0"/>
              <a:t>Govt backed scheme - </a:t>
            </a:r>
            <a:r>
              <a:rPr lang="en-GB" dirty="0">
                <a:hlinkClick r:id="rId3"/>
              </a:rPr>
              <a:t>https://www.cyberessentials.ncsc.gov.uk</a:t>
            </a:r>
            <a:r>
              <a:rPr lang="en-GB" dirty="0"/>
              <a:t> </a:t>
            </a:r>
          </a:p>
          <a:p>
            <a:endParaRPr lang="en-GB" dirty="0"/>
          </a:p>
          <a:p>
            <a:endParaRPr lang="en-GB" dirty="0"/>
          </a:p>
        </p:txBody>
      </p:sp>
      <p:pic>
        <p:nvPicPr>
          <p:cNvPr id="4" name="Picture 3">
            <a:hlinkClick r:id="rId4"/>
          </p:cNvPr>
          <p:cNvPicPr>
            <a:picLocks noChangeAspect="1"/>
          </p:cNvPicPr>
          <p:nvPr/>
        </p:nvPicPr>
        <p:blipFill>
          <a:blip r:embed="rId5"/>
          <a:stretch>
            <a:fillRect/>
          </a:stretch>
        </p:blipFill>
        <p:spPr>
          <a:xfrm>
            <a:off x="1000749" y="2276726"/>
            <a:ext cx="3480238" cy="2862318"/>
          </a:xfrm>
          <a:prstGeom prst="rect">
            <a:avLst/>
          </a:prstGeom>
        </p:spPr>
      </p:pic>
      <p:pic>
        <p:nvPicPr>
          <p:cNvPr id="5" name="Picture 4">
            <a:hlinkClick r:id="rId6"/>
          </p:cNvPr>
          <p:cNvPicPr>
            <a:picLocks noChangeAspect="1"/>
          </p:cNvPicPr>
          <p:nvPr/>
        </p:nvPicPr>
        <p:blipFill>
          <a:blip r:embed="rId7"/>
          <a:stretch>
            <a:fillRect/>
          </a:stretch>
        </p:blipFill>
        <p:spPr>
          <a:xfrm>
            <a:off x="5058054" y="2260395"/>
            <a:ext cx="2875725" cy="2862318"/>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36082" y="365026"/>
            <a:ext cx="2650855" cy="733403"/>
          </a:xfrm>
          <a:prstGeom prst="rect">
            <a:avLst/>
          </a:prstGeom>
        </p:spPr>
      </p:pic>
    </p:spTree>
    <p:extLst>
      <p:ext uri="{BB962C8B-B14F-4D97-AF65-F5344CB8AC3E}">
        <p14:creationId xmlns:p14="http://schemas.microsoft.com/office/powerpoint/2010/main" val="20013286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342900"/>
            <a:fld id="{48F63A3B-78C7-47BE-AE5E-E10140E04643}" type="slidenum">
              <a:rPr lang="en-US">
                <a:solidFill>
                  <a:prstClr val="black">
                    <a:tint val="75000"/>
                  </a:prstClr>
                </a:solidFill>
                <a:latin typeface="Calibri"/>
              </a:rPr>
              <a:pPr defTabSz="342900"/>
              <a:t>30</a:t>
            </a:fld>
            <a:endParaRPr lang="en-US" dirty="0">
              <a:solidFill>
                <a:prstClr val="black">
                  <a:tint val="75000"/>
                </a:prstClr>
              </a:solidFill>
              <a:latin typeface="Calibri"/>
            </a:endParaRPr>
          </a:p>
        </p:txBody>
      </p:sp>
      <p:pic>
        <p:nvPicPr>
          <p:cNvPr id="5" name="Picture 4"/>
          <p:cNvPicPr>
            <a:picLocks noChangeAspect="1"/>
          </p:cNvPicPr>
          <p:nvPr/>
        </p:nvPicPr>
        <p:blipFill>
          <a:blip r:embed="rId2"/>
          <a:stretch>
            <a:fillRect/>
          </a:stretch>
        </p:blipFill>
        <p:spPr>
          <a:xfrm>
            <a:off x="986022" y="285750"/>
            <a:ext cx="7258386" cy="5111191"/>
          </a:xfrm>
          <a:prstGeom prst="rect">
            <a:avLst/>
          </a:prstGeom>
        </p:spPr>
      </p:pic>
    </p:spTree>
    <p:extLst>
      <p:ext uri="{BB962C8B-B14F-4D97-AF65-F5344CB8AC3E}">
        <p14:creationId xmlns:p14="http://schemas.microsoft.com/office/powerpoint/2010/main" val="23918234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342900"/>
            <a:fld id="{48F63A3B-78C7-47BE-AE5E-E10140E04643}" type="slidenum">
              <a:rPr lang="en-US">
                <a:solidFill>
                  <a:prstClr val="black">
                    <a:tint val="75000"/>
                  </a:prstClr>
                </a:solidFill>
                <a:latin typeface="Calibri"/>
              </a:rPr>
              <a:pPr defTabSz="342900"/>
              <a:t>31</a:t>
            </a:fld>
            <a:endParaRPr lang="en-US" dirty="0">
              <a:solidFill>
                <a:prstClr val="black">
                  <a:tint val="75000"/>
                </a:prstClr>
              </a:solidFill>
              <a:latin typeface="Calibri"/>
            </a:endParaRPr>
          </a:p>
        </p:txBody>
      </p:sp>
      <p:pic>
        <p:nvPicPr>
          <p:cNvPr id="5" name="Picture 4"/>
          <p:cNvPicPr>
            <a:picLocks noChangeAspect="1"/>
          </p:cNvPicPr>
          <p:nvPr/>
        </p:nvPicPr>
        <p:blipFill>
          <a:blip r:embed="rId2"/>
          <a:stretch>
            <a:fillRect/>
          </a:stretch>
        </p:blipFill>
        <p:spPr>
          <a:xfrm>
            <a:off x="126779" y="347423"/>
            <a:ext cx="8765759" cy="1984700"/>
          </a:xfrm>
          <a:prstGeom prst="rect">
            <a:avLst/>
          </a:prstGeom>
        </p:spPr>
      </p:pic>
      <p:pic>
        <p:nvPicPr>
          <p:cNvPr id="6" name="Picture 5"/>
          <p:cNvPicPr>
            <a:picLocks noChangeAspect="1"/>
          </p:cNvPicPr>
          <p:nvPr/>
        </p:nvPicPr>
        <p:blipFill>
          <a:blip r:embed="rId3"/>
          <a:stretch>
            <a:fillRect/>
          </a:stretch>
        </p:blipFill>
        <p:spPr>
          <a:xfrm>
            <a:off x="683569" y="2508080"/>
            <a:ext cx="3347948" cy="2823401"/>
          </a:xfrm>
          <a:prstGeom prst="rect">
            <a:avLst/>
          </a:prstGeom>
        </p:spPr>
      </p:pic>
      <p:sp>
        <p:nvSpPr>
          <p:cNvPr id="7" name="TextBox 6"/>
          <p:cNvSpPr txBox="1"/>
          <p:nvPr/>
        </p:nvSpPr>
        <p:spPr>
          <a:xfrm>
            <a:off x="3221850" y="2017358"/>
            <a:ext cx="5670630" cy="323165"/>
          </a:xfrm>
          <a:prstGeom prst="rect">
            <a:avLst/>
          </a:prstGeom>
          <a:noFill/>
        </p:spPr>
        <p:txBody>
          <a:bodyPr wrap="square" rtlCol="0">
            <a:spAutoFit/>
          </a:bodyPr>
          <a:lstStyle/>
          <a:p>
            <a:pPr defTabSz="342900"/>
            <a:r>
              <a:rPr lang="en-GB" sz="1500" dirty="0">
                <a:solidFill>
                  <a:prstClr val="black"/>
                </a:solidFill>
                <a:latin typeface="Calibri"/>
                <a:hlinkClick r:id="rId4"/>
              </a:rPr>
              <a:t>www.ncsc.gov.uk/training/top-tips-for-staff-web/story_html5.html</a:t>
            </a:r>
            <a:endParaRPr lang="en-GB" sz="1500" dirty="0">
              <a:solidFill>
                <a:prstClr val="black"/>
              </a:solidFill>
              <a:latin typeface="Calibri"/>
            </a:endParaRPr>
          </a:p>
        </p:txBody>
      </p:sp>
      <p:pic>
        <p:nvPicPr>
          <p:cNvPr id="8" name="Picture 7"/>
          <p:cNvPicPr>
            <a:picLocks noChangeAspect="1"/>
          </p:cNvPicPr>
          <p:nvPr/>
        </p:nvPicPr>
        <p:blipFill>
          <a:blip r:embed="rId5"/>
          <a:stretch>
            <a:fillRect/>
          </a:stretch>
        </p:blipFill>
        <p:spPr>
          <a:xfrm>
            <a:off x="4788024" y="2533465"/>
            <a:ext cx="3359719" cy="2779691"/>
          </a:xfrm>
          <a:prstGeom prst="rect">
            <a:avLst/>
          </a:prstGeom>
        </p:spPr>
      </p:pic>
    </p:spTree>
    <p:extLst>
      <p:ext uri="{BB962C8B-B14F-4D97-AF65-F5344CB8AC3E}">
        <p14:creationId xmlns:p14="http://schemas.microsoft.com/office/powerpoint/2010/main" val="27646388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3F315-557C-4922-A6DF-1BB615086689}"/>
              </a:ext>
            </a:extLst>
          </p:cNvPr>
          <p:cNvSpPr>
            <a:spLocks noGrp="1"/>
          </p:cNvSpPr>
          <p:nvPr>
            <p:ph type="title"/>
          </p:nvPr>
        </p:nvSpPr>
        <p:spPr/>
        <p:txBody>
          <a:bodyPr/>
          <a:lstStyle/>
          <a:p>
            <a:r>
              <a:rPr lang="en-GB" dirty="0">
                <a:solidFill>
                  <a:srgbClr val="C00000"/>
                </a:solidFill>
                <a:latin typeface="+mn-lt"/>
              </a:rPr>
              <a:t>Thank you! </a:t>
            </a:r>
          </a:p>
        </p:txBody>
      </p:sp>
      <p:sp>
        <p:nvSpPr>
          <p:cNvPr id="3" name="Content Placeholder 2">
            <a:extLst>
              <a:ext uri="{FF2B5EF4-FFF2-40B4-BE49-F238E27FC236}">
                <a16:creationId xmlns:a16="http://schemas.microsoft.com/office/drawing/2014/main" id="{0D36D858-DEBB-4D44-9FD6-E30D641C395A}"/>
              </a:ext>
            </a:extLst>
          </p:cNvPr>
          <p:cNvSpPr>
            <a:spLocks noGrp="1"/>
          </p:cNvSpPr>
          <p:nvPr>
            <p:ph idx="1"/>
          </p:nvPr>
        </p:nvSpPr>
        <p:spPr/>
        <p:txBody>
          <a:bodyPr/>
          <a:lstStyle/>
          <a:p>
            <a:pPr marL="285750" indent="-285750">
              <a:lnSpc>
                <a:spcPct val="150000"/>
              </a:lnSpc>
              <a:buFont typeface="Wingdings" panose="05000000000000000000" pitchFamily="2" charset="2"/>
              <a:buChar char="Ø"/>
            </a:pPr>
            <a:r>
              <a:rPr lang="en-GB" b="1" dirty="0">
                <a:solidFill>
                  <a:srgbClr val="002060"/>
                </a:solidFill>
              </a:rPr>
              <a:t>Any questions? </a:t>
            </a:r>
          </a:p>
          <a:p>
            <a:pPr marL="285750" indent="-285750">
              <a:lnSpc>
                <a:spcPct val="150000"/>
              </a:lnSpc>
              <a:buFont typeface="Wingdings" panose="05000000000000000000" pitchFamily="2" charset="2"/>
              <a:buChar char="Ø"/>
            </a:pPr>
            <a:endParaRPr lang="en-GB" b="1"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More information </a:t>
            </a:r>
          </a:p>
          <a:p>
            <a:pPr marL="542925" lvl="1" indent="-285750">
              <a:lnSpc>
                <a:spcPct val="150000"/>
              </a:lnSpc>
              <a:buFont typeface="Courier New" panose="02070309020205020404" pitchFamily="49" charset="0"/>
              <a:buChar char="o"/>
            </a:pPr>
            <a:r>
              <a:rPr lang="en-GB" dirty="0">
                <a:solidFill>
                  <a:srgbClr val="002060"/>
                </a:solidFill>
                <a:hlinkClick r:id="rId3"/>
              </a:rPr>
              <a:t>www.ncsc.gov.uk/charity</a:t>
            </a:r>
            <a:r>
              <a:rPr lang="en-GB" dirty="0">
                <a:solidFill>
                  <a:srgbClr val="002060"/>
                </a:solidFill>
              </a:rPr>
              <a:t> </a:t>
            </a:r>
          </a:p>
          <a:p>
            <a:pPr marL="285750" indent="-285750">
              <a:lnSpc>
                <a:spcPct val="150000"/>
              </a:lnSpc>
              <a:buFont typeface="Courier New" panose="02070309020205020404" pitchFamily="49" charset="0"/>
              <a:buChar char="o"/>
            </a:pPr>
            <a:endParaRPr lang="en-GB" dirty="0">
              <a:solidFill>
                <a:srgbClr val="002060"/>
              </a:solidFill>
            </a:endParaRPr>
          </a:p>
          <a:p>
            <a:pPr marL="285750" indent="-285750">
              <a:lnSpc>
                <a:spcPct val="150000"/>
              </a:lnSpc>
              <a:buFont typeface="Wingdings" panose="05000000000000000000" pitchFamily="2" charset="2"/>
              <a:buChar char="Ø"/>
            </a:pPr>
            <a:r>
              <a:rPr lang="en-GB" b="1" dirty="0">
                <a:solidFill>
                  <a:srgbClr val="002060"/>
                </a:solidFill>
              </a:rPr>
              <a:t>Get in touch  </a:t>
            </a:r>
            <a:endParaRPr lang="en-GB" b="1" dirty="0" smtClean="0">
              <a:solidFill>
                <a:srgbClr val="002060"/>
              </a:solidFill>
            </a:endParaRPr>
          </a:p>
          <a:p>
            <a:pPr marL="542925" lvl="1" indent="-285750">
              <a:lnSpc>
                <a:spcPct val="150000"/>
              </a:lnSpc>
              <a:buFont typeface="Wingdings" panose="05000000000000000000" pitchFamily="2" charset="2"/>
              <a:buChar char="Ø"/>
            </a:pPr>
            <a:r>
              <a:rPr lang="en-GB" b="1" dirty="0" smtClean="0">
                <a:solidFill>
                  <a:srgbClr val="002060"/>
                </a:solidFill>
                <a:hlinkClick r:id="rId4"/>
              </a:rPr>
              <a:t>info@kva.org.uk</a:t>
            </a:r>
            <a:r>
              <a:rPr lang="en-GB" b="1" dirty="0" smtClean="0">
                <a:solidFill>
                  <a:srgbClr val="002060"/>
                </a:solidFill>
              </a:rPr>
              <a:t> </a:t>
            </a:r>
            <a:endParaRPr lang="en-GB" b="1" dirty="0">
              <a:solidFill>
                <a:srgbClr val="002060"/>
              </a:solidFill>
            </a:endParaRPr>
          </a:p>
          <a:p>
            <a:pPr marL="542925" lvl="1" indent="-285750">
              <a:lnSpc>
                <a:spcPct val="150000"/>
              </a:lnSpc>
              <a:buFont typeface="Wingdings" panose="05000000000000000000" pitchFamily="2" charset="2"/>
              <a:buChar char="Ø"/>
            </a:pPr>
            <a:r>
              <a:rPr lang="en-GB" b="1" dirty="0" smtClean="0">
                <a:solidFill>
                  <a:srgbClr val="002060"/>
                </a:solidFill>
                <a:hlinkClick r:id="rId5"/>
              </a:rPr>
              <a:t>info@superhighways.org.uk</a:t>
            </a:r>
            <a:r>
              <a:rPr lang="en-GB" b="1" dirty="0" smtClean="0">
                <a:solidFill>
                  <a:srgbClr val="002060"/>
                </a:solidFill>
              </a:rPr>
              <a:t> </a:t>
            </a:r>
            <a:endParaRPr lang="en-GB" b="1" dirty="0">
              <a:solidFill>
                <a:srgbClr val="002060"/>
              </a:solidFill>
            </a:endParaRPr>
          </a:p>
          <a:p>
            <a:endParaRPr lang="en-GB" dirty="0"/>
          </a:p>
        </p:txBody>
      </p:sp>
      <p:pic>
        <p:nvPicPr>
          <p:cNvPr id="8" name="Picture Placeholder 7">
            <a:extLst>
              <a:ext uri="{FF2B5EF4-FFF2-40B4-BE49-F238E27FC236}">
                <a16:creationId xmlns:a16="http://schemas.microsoft.com/office/drawing/2014/main" id="{5E476CA5-1ECA-4440-8961-CCCB180E80BA}"/>
              </a:ext>
            </a:extLst>
          </p:cNvPr>
          <p:cNvPicPr>
            <a:picLocks noGrp="1" noChangeAspect="1"/>
          </p:cNvPicPr>
          <p:nvPr>
            <p:ph type="pic" sz="quarter" idx="12"/>
          </p:nvPr>
        </p:nvPicPr>
        <p:blipFill>
          <a:blip r:embed="rId6"/>
          <a:stretch>
            <a:fillRect/>
          </a:stretch>
        </p:blipFill>
        <p:spPr>
          <a:xfrm>
            <a:off x="4656536" y="1622331"/>
            <a:ext cx="4276725" cy="2860059"/>
          </a:xfrm>
          <a:prstGeom prst="rect">
            <a:avLst/>
          </a:prstGeom>
          <a:ln>
            <a:noFill/>
          </a:ln>
          <a:effectLst>
            <a:softEdge rad="112500"/>
          </a:effectLst>
        </p:spPr>
      </p:pic>
      <p:sp>
        <p:nvSpPr>
          <p:cNvPr id="5" name="Footer Placeholder 4">
            <a:extLst>
              <a:ext uri="{FF2B5EF4-FFF2-40B4-BE49-F238E27FC236}">
                <a16:creationId xmlns:a16="http://schemas.microsoft.com/office/drawing/2014/main" id="{084D0430-C04C-4E14-88CE-652A53D07F32}"/>
              </a:ext>
            </a:extLst>
          </p:cNvPr>
          <p:cNvSpPr>
            <a:spLocks noGrp="1"/>
          </p:cNvSpPr>
          <p:nvPr>
            <p:ph type="ftr" sz="quarter" idx="13"/>
          </p:nvPr>
        </p:nvSpPr>
        <p:spPr/>
        <p:txBody>
          <a:bodyPr/>
          <a:lstStyle/>
          <a:p>
            <a:r>
              <a:rPr lang="en-GB">
                <a:solidFill>
                  <a:srgbClr val="4472C4">
                    <a:lumMod val="40000"/>
                    <a:lumOff val="60000"/>
                  </a:srgbClr>
                </a:solidFill>
              </a:rPr>
              <a:t>Cyber Security for Small Charities </a:t>
            </a:r>
            <a:endParaRPr lang="en-GB" dirty="0">
              <a:solidFill>
                <a:srgbClr val="4472C4">
                  <a:lumMod val="40000"/>
                  <a:lumOff val="60000"/>
                </a:srgbClr>
              </a:solidFill>
            </a:endParaRPr>
          </a:p>
        </p:txBody>
      </p:sp>
      <p:sp>
        <p:nvSpPr>
          <p:cNvPr id="6" name="Slide Number Placeholder 5">
            <a:extLst>
              <a:ext uri="{FF2B5EF4-FFF2-40B4-BE49-F238E27FC236}">
                <a16:creationId xmlns:a16="http://schemas.microsoft.com/office/drawing/2014/main" id="{8038F38F-11C1-4B05-8A6C-04917366992D}"/>
              </a:ext>
            </a:extLst>
          </p:cNvPr>
          <p:cNvSpPr>
            <a:spLocks noGrp="1"/>
          </p:cNvSpPr>
          <p:nvPr>
            <p:ph type="sldNum" sz="quarter" idx="14"/>
          </p:nvPr>
        </p:nvSpPr>
        <p:spPr/>
        <p:txBody>
          <a:bodyPr/>
          <a:lstStyle/>
          <a:p>
            <a:fld id="{D17DDAE8-BD52-4C1A-8309-1A4391C014AD}" type="slidenum">
              <a:rPr lang="en-GB" smtClean="0">
                <a:solidFill>
                  <a:srgbClr val="4472C4">
                    <a:lumMod val="40000"/>
                    <a:lumOff val="60000"/>
                  </a:srgbClr>
                </a:solidFill>
              </a:rPr>
              <a:pPr/>
              <a:t>32</a:t>
            </a:fld>
            <a:endParaRPr lang="en-GB" dirty="0">
              <a:solidFill>
                <a:srgbClr val="4472C4">
                  <a:lumMod val="40000"/>
                  <a:lumOff val="60000"/>
                </a:srgbClr>
              </a:solidFill>
            </a:endParaRPr>
          </a:p>
        </p:txBody>
      </p:sp>
    </p:spTree>
    <p:extLst>
      <p:ext uri="{BB962C8B-B14F-4D97-AF65-F5344CB8AC3E}">
        <p14:creationId xmlns:p14="http://schemas.microsoft.com/office/powerpoint/2010/main" val="670718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NCSC without HQ straplin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vant Garde Bold YU"/>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SourceURL xmlns="4f9975ca-4c35-4b34-973d-429aa37897a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4C0C1BFD36084DBACFEED307514C2E" ma:contentTypeVersion="11" ma:contentTypeDescription="Create a new document." ma:contentTypeScope="" ma:versionID="66176eae96f5eb65c2b7171f54594f7c">
  <xsd:schema xmlns:xsd="http://www.w3.org/2001/XMLSchema" xmlns:xs="http://www.w3.org/2001/XMLSchema" xmlns:p="http://schemas.microsoft.com/office/2006/metadata/properties" xmlns:ns2="4f9975ca-4c35-4b34-973d-429aa37897a0" xmlns:ns3="e1939d35-5d2a-44b2-8fb1-ae9cd764aee0" targetNamespace="http://schemas.microsoft.com/office/2006/metadata/properties" ma:root="true" ma:fieldsID="72e0ab6b018a470a5c3c646d42722105" ns2:_="" ns3:_="">
    <xsd:import namespace="4f9975ca-4c35-4b34-973d-429aa37897a0"/>
    <xsd:import namespace="e1939d35-5d2a-44b2-8fb1-ae9cd764aee0"/>
    <xsd:element name="properties">
      <xsd:complexType>
        <xsd:sequence>
          <xsd:element name="documentManagement">
            <xsd:complexType>
              <xsd:all>
                <xsd:element ref="ns2:MigrationSourceURL"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9975ca-4c35-4b34-973d-429aa37897a0" elementFormDefault="qualified">
    <xsd:import namespace="http://schemas.microsoft.com/office/2006/documentManagement/types"/>
    <xsd:import namespace="http://schemas.microsoft.com/office/infopath/2007/PartnerControls"/>
    <xsd:element name="MigrationSourceURL" ma:index="8" nillable="true" ma:displayName="MigrationSourceURL" ma:internalName="MigrationSourceURL">
      <xsd:simpleType>
        <xsd:restriction base="dms:Note">
          <xsd:maxLength value="255"/>
        </xsd:restriction>
      </xsd:simpleType>
    </xsd:element>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939d35-5d2a-44b2-8fb1-ae9cd764aee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2D54A7-239C-456A-A914-49A80307C1B2}">
  <ds:schemaRefs>
    <ds:schemaRef ds:uri="http://schemas.microsoft.com/sharepoint/v3/contenttype/forms"/>
  </ds:schemaRefs>
</ds:datastoreItem>
</file>

<file path=customXml/itemProps2.xml><?xml version="1.0" encoding="utf-8"?>
<ds:datastoreItem xmlns:ds="http://schemas.openxmlformats.org/officeDocument/2006/customXml" ds:itemID="{6F3DF4CE-1B96-45E3-83B1-C0E200396178}">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e1939d35-5d2a-44b2-8fb1-ae9cd764aee0"/>
    <ds:schemaRef ds:uri="4f9975ca-4c35-4b34-973d-429aa37897a0"/>
    <ds:schemaRef ds:uri="http://www.w3.org/XML/1998/namespace"/>
  </ds:schemaRefs>
</ds:datastoreItem>
</file>

<file path=customXml/itemProps3.xml><?xml version="1.0" encoding="utf-8"?>
<ds:datastoreItem xmlns:ds="http://schemas.openxmlformats.org/officeDocument/2006/customXml" ds:itemID="{04C6C2AD-8890-4089-8FC1-1C87C6E8C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9975ca-4c35-4b34-973d-429aa37897a0"/>
    <ds:schemaRef ds:uri="e1939d35-5d2a-44b2-8fb1-ae9cd764ae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7884</Words>
  <Application>Microsoft Office PowerPoint</Application>
  <PresentationFormat>On-screen Show (16:10)</PresentationFormat>
  <Paragraphs>494</Paragraphs>
  <Slides>32</Slides>
  <Notes>24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Arial</vt:lpstr>
      <vt:lpstr>Avant Garde Bold YU</vt:lpstr>
      <vt:lpstr>Calibri</vt:lpstr>
      <vt:lpstr>Calibri Light</vt:lpstr>
      <vt:lpstr>Courier New</vt:lpstr>
      <vt:lpstr>Times New Roman</vt:lpstr>
      <vt:lpstr>Wingdings</vt:lpstr>
      <vt:lpstr>NCSC without HQ strapline</vt:lpstr>
      <vt:lpstr>Office Theme</vt:lpstr>
      <vt:lpstr>Cyber Security for Small Charities </vt:lpstr>
      <vt:lpstr>PowerPoint Presentation</vt:lpstr>
      <vt:lpstr>Background </vt:lpstr>
      <vt:lpstr>What is a cyber attack? </vt:lpstr>
      <vt:lpstr>What is ‘cyber security’? </vt:lpstr>
      <vt:lpstr>The cost of cyber attacks </vt:lpstr>
      <vt:lpstr>PowerPoint Presentation</vt:lpstr>
      <vt:lpstr>Why are charities at risk? </vt:lpstr>
      <vt:lpstr>Who are charities at risk from? </vt:lpstr>
      <vt:lpstr>I’m pretty alert to scammers, I think I’m safe…</vt:lpstr>
      <vt:lpstr>How are charities being attacked? </vt:lpstr>
      <vt:lpstr>It’s time to attack your charity…</vt:lpstr>
      <vt:lpstr>PowerPoint Presentation</vt:lpstr>
      <vt:lpstr>What can you do to protect your charity?</vt:lpstr>
      <vt:lpstr>Backing up your data </vt:lpstr>
      <vt:lpstr>Protecting your charity from malware</vt:lpstr>
      <vt:lpstr>Keeping your smartphones/tablets safe </vt:lpstr>
      <vt:lpstr>Using passwords </vt:lpstr>
      <vt:lpstr>Avoiding phishing attacks </vt:lpstr>
      <vt:lpstr>PowerPoint Presentation</vt:lpstr>
      <vt:lpstr>How much about me can people see online? </vt:lpstr>
      <vt:lpstr>It’s time to defend your charity…</vt:lpstr>
      <vt:lpstr>Home working</vt:lpstr>
      <vt:lpstr>Outreach service delivery</vt:lpstr>
      <vt:lpstr>Referring clients</vt:lpstr>
      <vt:lpstr>Staff turnover</vt:lpstr>
      <vt:lpstr>What to do if you fall victim</vt:lpstr>
      <vt:lpstr>PowerPoint Presentation</vt:lpstr>
      <vt:lpstr>Cyber Essentials</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2016-09-29T23:00:59Z</dcterms:created>
  <dcterms:modified xsi:type="dcterms:W3CDTF">2020-03-31T13:58:33Z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0x010100434C0C1BFD36084DBACFEED307514C2E</vt:lpwstr>
  </property>
  <property fmtid="{D5CDD505-2E9C-101B-9397-08002B2CF9AE}" pid="3" name="_dlc_DocIdItemGuid">
    <vt:lpwstr>db17c32b-bf8b-4f85-8eaa-0d13709f6ab9</vt:lpwstr>
  </property>
  <property fmtid="{D5CDD505-2E9C-101B-9397-08002B2CF9AE}" pid="4" name="_dlc_policyId">
    <vt:lpwstr>0x010100D87388DB0C0E544B9EF3700046109C5B|1208973698</vt:lpwstr>
  </property>
  <property fmtid="{D5CDD505-2E9C-101B-9397-08002B2CF9AE}" pid="5" name="ItemRetentionFormula">
    <vt:lpwstr>&lt;formula id="Microsoft.Office.RecordsManagement.PolicyFeatures.Expiration.Formula.BuiltIn"&gt;&lt;number&gt;2&lt;/number&gt;&lt;property&gt;Modified&lt;/property&gt;&lt;propertyId&gt;28cf69c5-fa48-462a-b5cd-27b6f9d2bd5f&lt;/propertyId&gt;&lt;period&gt;years&lt;/period&gt;&lt;/formula&gt;</vt:lpwstr>
  </property>
</Properties>
</file>