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3"/>
  </p:notesMasterIdLst>
  <p:handoutMasterIdLst>
    <p:handoutMasterId r:id="rId64"/>
  </p:handoutMasterIdLst>
  <p:sldIdLst>
    <p:sldId id="256" r:id="rId2"/>
    <p:sldId id="352" r:id="rId3"/>
    <p:sldId id="275" r:id="rId4"/>
    <p:sldId id="371" r:id="rId5"/>
    <p:sldId id="372" r:id="rId6"/>
    <p:sldId id="373" r:id="rId7"/>
    <p:sldId id="464" r:id="rId8"/>
    <p:sldId id="470" r:id="rId9"/>
    <p:sldId id="459" r:id="rId10"/>
    <p:sldId id="419" r:id="rId11"/>
    <p:sldId id="469" r:id="rId12"/>
    <p:sldId id="420" r:id="rId13"/>
    <p:sldId id="434" r:id="rId14"/>
    <p:sldId id="421" r:id="rId15"/>
    <p:sldId id="471" r:id="rId16"/>
    <p:sldId id="422" r:id="rId17"/>
    <p:sldId id="423" r:id="rId18"/>
    <p:sldId id="460" r:id="rId19"/>
    <p:sldId id="465" r:id="rId20"/>
    <p:sldId id="462" r:id="rId21"/>
    <p:sldId id="461" r:id="rId22"/>
    <p:sldId id="452" r:id="rId23"/>
    <p:sldId id="466" r:id="rId24"/>
    <p:sldId id="405" r:id="rId25"/>
    <p:sldId id="406" r:id="rId26"/>
    <p:sldId id="463" r:id="rId27"/>
    <p:sldId id="379" r:id="rId28"/>
    <p:sldId id="413" r:id="rId29"/>
    <p:sldId id="411" r:id="rId30"/>
    <p:sldId id="475" r:id="rId31"/>
    <p:sldId id="438" r:id="rId32"/>
    <p:sldId id="427" r:id="rId33"/>
    <p:sldId id="424" r:id="rId34"/>
    <p:sldId id="425" r:id="rId35"/>
    <p:sldId id="426" r:id="rId36"/>
    <p:sldId id="437" r:id="rId37"/>
    <p:sldId id="467" r:id="rId38"/>
    <p:sldId id="407" r:id="rId39"/>
    <p:sldId id="408" r:id="rId40"/>
    <p:sldId id="409" r:id="rId41"/>
    <p:sldId id="377" r:id="rId42"/>
    <p:sldId id="415" r:id="rId43"/>
    <p:sldId id="383" r:id="rId44"/>
    <p:sldId id="416" r:id="rId45"/>
    <p:sldId id="468" r:id="rId46"/>
    <p:sldId id="417" r:id="rId47"/>
    <p:sldId id="418" r:id="rId48"/>
    <p:sldId id="440" r:id="rId49"/>
    <p:sldId id="441" r:id="rId50"/>
    <p:sldId id="443" r:id="rId51"/>
    <p:sldId id="444" r:id="rId52"/>
    <p:sldId id="446" r:id="rId53"/>
    <p:sldId id="476" r:id="rId54"/>
    <p:sldId id="385" r:id="rId55"/>
    <p:sldId id="448" r:id="rId56"/>
    <p:sldId id="474" r:id="rId57"/>
    <p:sldId id="400" r:id="rId58"/>
    <p:sldId id="387" r:id="rId59"/>
    <p:sldId id="401" r:id="rId60"/>
    <p:sldId id="450" r:id="rId61"/>
    <p:sldId id="456" r:id="rId62"/>
  </p:sldIdLst>
  <p:sldSz cx="9144000" cy="6858000" type="screen4x3"/>
  <p:notesSz cx="7099300" cy="10234613"/>
  <p:custShowLst>
    <p:custShow name="Personal data" id="0">
      <p:sldLst>
        <p:sld r:id="rId11"/>
        <p:sld r:id="rId12"/>
        <p:sld r:id="rId13"/>
        <p:sld r:id="rId14"/>
        <p:sld r:id="rId15"/>
        <p:sld r:id="rId16"/>
        <p:sld r:id="rId17"/>
        <p:sld r:id="rId18"/>
      </p:sldLst>
    </p:custShow>
    <p:custShow name="Processing" id="1">
      <p:sldLst>
        <p:sld r:id="rId19"/>
        <p:sld r:id="rId20"/>
      </p:sldLst>
    </p:custShow>
    <p:custShow name="Controller" id="2">
      <p:sldLst>
        <p:sld r:id="rId21"/>
        <p:sld r:id="rId22"/>
        <p:sld r:id="rId23"/>
        <p:sld r:id="rId24"/>
      </p:sldLst>
    </p:custShow>
    <p:custShow name="Legal basis" id="3">
      <p:sldLst>
        <p:sld r:id="rId25"/>
        <p:sld r:id="rId26"/>
        <p:sld r:id="rId27"/>
        <p:sld r:id="rId28"/>
        <p:sld r:id="rId29"/>
        <p:sld r:id="rId30"/>
        <p:sld r:id="rId31"/>
        <p:sld r:id="rId32"/>
        <p:sld r:id="rId33"/>
        <p:sld r:id="rId34"/>
        <p:sld r:id="rId35"/>
        <p:sld r:id="rId36"/>
        <p:sld r:id="rId37"/>
        <p:sld r:id="rId38"/>
        <p:sld r:id="rId39"/>
        <p:sld r:id="rId40"/>
        <p:sld r:id="rId41"/>
      </p:sldLst>
    </p:custShow>
    <p:custShow name="Principles" id="4">
      <p:sldLst>
        <p:sld r:id="rId42"/>
        <p:sld r:id="rId43"/>
        <p:sld r:id="rId44"/>
        <p:sld r:id="rId45"/>
        <p:sld r:id="rId46"/>
        <p:sld r:id="rId47"/>
        <p:sld r:id="rId48"/>
        <p:sld r:id="rId49"/>
        <p:sld r:id="rId50"/>
        <p:sld r:id="rId51"/>
        <p:sld r:id="rId52"/>
      </p:sldLst>
    </p:custShow>
  </p:custShowLst>
  <p:defaultTextStyle>
    <a:defPPr>
      <a:defRPr lang="en-US"/>
    </a:defPPr>
    <a:lvl1pPr algn="l" rtl="0" fontAlgn="base">
      <a:spcBef>
        <a:spcPct val="0"/>
      </a:spcBef>
      <a:spcAft>
        <a:spcPct val="0"/>
      </a:spcAft>
      <a:defRPr kern="1200">
        <a:solidFill>
          <a:schemeClr val="tx1"/>
        </a:solidFill>
        <a:latin typeface="Candara"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Candara"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Candara"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Candara"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Candara" pitchFamily="34" charset="0"/>
        <a:ea typeface="ＭＳ Ｐゴシック" pitchFamily="34" charset="-128"/>
        <a:cs typeface="+mn-cs"/>
      </a:defRPr>
    </a:lvl5pPr>
    <a:lvl6pPr marL="2286000" algn="l" defTabSz="914400" rtl="0" eaLnBrk="1" latinLnBrk="0" hangingPunct="1">
      <a:defRPr kern="1200">
        <a:solidFill>
          <a:schemeClr val="tx1"/>
        </a:solidFill>
        <a:latin typeface="Candara" pitchFamily="34" charset="0"/>
        <a:ea typeface="ＭＳ Ｐゴシック" pitchFamily="34" charset="-128"/>
        <a:cs typeface="+mn-cs"/>
      </a:defRPr>
    </a:lvl6pPr>
    <a:lvl7pPr marL="2743200" algn="l" defTabSz="914400" rtl="0" eaLnBrk="1" latinLnBrk="0" hangingPunct="1">
      <a:defRPr kern="1200">
        <a:solidFill>
          <a:schemeClr val="tx1"/>
        </a:solidFill>
        <a:latin typeface="Candara" pitchFamily="34" charset="0"/>
        <a:ea typeface="ＭＳ Ｐゴシック" pitchFamily="34" charset="-128"/>
        <a:cs typeface="+mn-cs"/>
      </a:defRPr>
    </a:lvl7pPr>
    <a:lvl8pPr marL="3200400" algn="l" defTabSz="914400" rtl="0" eaLnBrk="1" latinLnBrk="0" hangingPunct="1">
      <a:defRPr kern="1200">
        <a:solidFill>
          <a:schemeClr val="tx1"/>
        </a:solidFill>
        <a:latin typeface="Candara" pitchFamily="34" charset="0"/>
        <a:ea typeface="ＭＳ Ｐゴシック" pitchFamily="34" charset="-128"/>
        <a:cs typeface="+mn-cs"/>
      </a:defRPr>
    </a:lvl8pPr>
    <a:lvl9pPr marL="3657600" algn="l" defTabSz="914400" rtl="0" eaLnBrk="1" latinLnBrk="0" hangingPunct="1">
      <a:defRPr kern="1200">
        <a:solidFill>
          <a:schemeClr val="tx1"/>
        </a:solidFill>
        <a:latin typeface="Candara"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0000"/>
    <a:srgbClr val="00FF0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84" autoAdjust="0"/>
    <p:restoredTop sz="94660"/>
  </p:normalViewPr>
  <p:slideViewPr>
    <p:cSldViewPr>
      <p:cViewPr varScale="1">
        <p:scale>
          <a:sx n="55" d="100"/>
          <a:sy n="55" d="100"/>
        </p:scale>
        <p:origin x="480" y="43"/>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261"/>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4198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fld id="{B65E43E6-0DA4-4F43-A961-68BEF9AEE1E0}" type="datetimeFigureOut">
              <a:rPr lang="en-GB"/>
              <a:pPr>
                <a:defRPr/>
              </a:pPr>
              <a:t>20/03/2019</a:t>
            </a:fld>
            <a:endParaRPr lang="en-GB"/>
          </a:p>
        </p:txBody>
      </p:sp>
      <p:sp>
        <p:nvSpPr>
          <p:cNvPr id="4198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4198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9B0F6B6B-77B3-46A8-AEB0-A625F20693BF}" type="slidenum">
              <a:rPr lang="en-GB"/>
              <a:pPr>
                <a:defRPr/>
              </a:pPr>
              <a:t>‹#›</a:t>
            </a:fld>
            <a:endParaRPr lang="en-GB"/>
          </a:p>
        </p:txBody>
      </p:sp>
    </p:spTree>
    <p:extLst>
      <p:ext uri="{BB962C8B-B14F-4D97-AF65-F5344CB8AC3E}">
        <p14:creationId xmlns:p14="http://schemas.microsoft.com/office/powerpoint/2010/main" val="5237206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480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50179" name="Rectangle 3"/>
          <p:cNvSpPr>
            <a:spLocks noGrp="1" noChangeArrowheads="1"/>
          </p:cNvSpPr>
          <p:nvPr>
            <p:ph type="dt" idx="1"/>
          </p:nvPr>
        </p:nvSpPr>
        <p:spPr bwMode="auto">
          <a:xfrm>
            <a:off x="4038600" y="0"/>
            <a:ext cx="30480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9C7BF0D2-D142-4BD0-A472-AA9F4442A9F8}" type="datetimeFigureOut">
              <a:rPr lang="en-GB"/>
              <a:pPr>
                <a:defRPr/>
              </a:pPr>
              <a:t>20/03/2019</a:t>
            </a:fld>
            <a:endParaRPr lang="en-GB"/>
          </a:p>
        </p:txBody>
      </p:sp>
      <p:sp>
        <p:nvSpPr>
          <p:cNvPr id="17412" name="Rectangle 4"/>
          <p:cNvSpPr>
            <a:spLocks noGrp="1" noRot="1" noChangeAspect="1" noChangeArrowheads="1" noTextEdit="1"/>
          </p:cNvSpPr>
          <p:nvPr>
            <p:ph type="sldImg" idx="2"/>
          </p:nvPr>
        </p:nvSpPr>
        <p:spPr bwMode="auto">
          <a:xfrm>
            <a:off x="1041400" y="762000"/>
            <a:ext cx="5080000" cy="381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14400" y="4876800"/>
            <a:ext cx="52578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0182" name="Rectangle 6"/>
          <p:cNvSpPr>
            <a:spLocks noGrp="1" noChangeArrowheads="1"/>
          </p:cNvSpPr>
          <p:nvPr>
            <p:ph type="ftr" sz="quarter" idx="4"/>
          </p:nvPr>
        </p:nvSpPr>
        <p:spPr bwMode="auto">
          <a:xfrm>
            <a:off x="0" y="97536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0183" name="Rectangle 7"/>
          <p:cNvSpPr>
            <a:spLocks noGrp="1" noChangeArrowheads="1"/>
          </p:cNvSpPr>
          <p:nvPr>
            <p:ph type="sldNum" sz="quarter" idx="5"/>
          </p:nvPr>
        </p:nvSpPr>
        <p:spPr bwMode="auto">
          <a:xfrm>
            <a:off x="4038600" y="97536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0D51676-38BD-4270-80BB-97E85BC60D7F}" type="slidenum">
              <a:rPr lang="en-GB"/>
              <a:pPr>
                <a:defRPr/>
              </a:pPr>
              <a:t>‹#›</a:t>
            </a:fld>
            <a:endParaRPr lang="en-GB"/>
          </a:p>
        </p:txBody>
      </p:sp>
    </p:spTree>
    <p:extLst>
      <p:ext uri="{BB962C8B-B14F-4D97-AF65-F5344CB8AC3E}">
        <p14:creationId xmlns:p14="http://schemas.microsoft.com/office/powerpoint/2010/main" val="31073239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0D51676-38BD-4270-80BB-97E85BC60D7F}" type="slidenum">
              <a:rPr lang="en-GB" smtClean="0"/>
              <a:pPr>
                <a:defRPr/>
              </a:pPr>
              <a:t>25</a:t>
            </a:fld>
            <a:endParaRPr lang="en-GB"/>
          </a:p>
        </p:txBody>
      </p:sp>
    </p:spTree>
    <p:extLst>
      <p:ext uri="{BB962C8B-B14F-4D97-AF65-F5344CB8AC3E}">
        <p14:creationId xmlns:p14="http://schemas.microsoft.com/office/powerpoint/2010/main" val="874102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15"/>
          <p:cNvGrpSpPr>
            <a:grpSpLocks noChangeAspect="1"/>
          </p:cNvGrpSpPr>
          <p:nvPr/>
        </p:nvGrpSpPr>
        <p:grpSpPr bwMode="auto">
          <a:xfrm>
            <a:off x="211138" y="16795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 name="Freeform 18"/>
            <p:cNvSpPr>
              <a:spLocks/>
            </p:cNvSpPr>
            <p:nvPr/>
          </p:nvSpPr>
          <p:spPr bwMode="hidden">
            <a:xfrm>
              <a:off x="-308667" y="4319028"/>
              <a:ext cx="8279020"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Freeform 22"/>
            <p:cNvSpPr>
              <a:spLocks/>
            </p:cNvSpPr>
            <p:nvPr/>
          </p:nvSpPr>
          <p:spPr bwMode="hidden">
            <a:xfrm>
              <a:off x="4286" y="4334834"/>
              <a:ext cx="8165219"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 name="Freeform 26"/>
            <p:cNvSpPr>
              <a:spLocks/>
            </p:cNvSpPr>
            <p:nvPr/>
          </p:nvSpPr>
          <p:spPr bwMode="hidden">
            <a:xfrm>
              <a:off x="4155651" y="4316769"/>
              <a:ext cx="4940859"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9" name="Rounded Rectangle 8"/>
          <p:cNvSpPr/>
          <p:nvPr/>
        </p:nvSpPr>
        <p:spPr>
          <a:xfrm>
            <a:off x="228600" y="228600"/>
            <a:ext cx="8696325" cy="57150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 name="Group 21"/>
          <p:cNvGrpSpPr>
            <a:grpSpLocks noChangeAspect="1"/>
          </p:cNvGrpSpPr>
          <p:nvPr/>
        </p:nvGrpSpPr>
        <p:grpSpPr bwMode="auto">
          <a:xfrm>
            <a:off x="228600" y="5257800"/>
            <a:ext cx="8723313" cy="1330325"/>
            <a:chOff x="-3905250" y="4294188"/>
            <a:chExt cx="13011150" cy="1892300"/>
          </a:xfrm>
        </p:grpSpPr>
        <p:sp>
          <p:nvSpPr>
            <p:cNvPr id="11" name="Freeform 14"/>
            <p:cNvSpPr>
              <a:spLocks/>
            </p:cNvSpPr>
            <p:nvPr/>
          </p:nvSpPr>
          <p:spPr bwMode="hidden">
            <a:xfrm>
              <a:off x="4810682" y="4499677"/>
              <a:ext cx="4295218"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8"/>
            <p:cNvSpPr>
              <a:spLocks/>
            </p:cNvSpPr>
            <p:nvPr/>
          </p:nvSpPr>
          <p:spPr bwMode="hidden">
            <a:xfrm>
              <a:off x="-308537" y="4319028"/>
              <a:ext cx="8280252"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22"/>
            <p:cNvSpPr>
              <a:spLocks/>
            </p:cNvSpPr>
            <p:nvPr/>
          </p:nvSpPr>
          <p:spPr bwMode="hidden">
            <a:xfrm>
              <a:off x="4015" y="4334834"/>
              <a:ext cx="8164230"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 name="Freeform 26"/>
            <p:cNvSpPr>
              <a:spLocks/>
            </p:cNvSpPr>
            <p:nvPr/>
          </p:nvSpPr>
          <p:spPr bwMode="hidden">
            <a:xfrm>
              <a:off x="4157164" y="4316769"/>
              <a:ext cx="4939264"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useBgFill="1">
          <p:nvSpPr>
            <p:cNvPr id="15"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pic>
        <p:nvPicPr>
          <p:cNvPr id="16" name="Picture 4" descr="PT_2e 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050" y="482600"/>
            <a:ext cx="41148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ounded Rectangle 14"/>
          <p:cNvSpPr/>
          <p:nvPr userDrawn="1"/>
        </p:nvSpPr>
        <p:spPr>
          <a:xfrm>
            <a:off x="228600" y="228600"/>
            <a:ext cx="8696325" cy="57150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8" name="Group 29"/>
          <p:cNvGrpSpPr>
            <a:grpSpLocks noChangeAspect="1"/>
          </p:cNvGrpSpPr>
          <p:nvPr userDrawn="1"/>
        </p:nvGrpSpPr>
        <p:grpSpPr bwMode="auto">
          <a:xfrm>
            <a:off x="228600" y="5257800"/>
            <a:ext cx="8723313" cy="1330325"/>
            <a:chOff x="-3905250" y="4294188"/>
            <a:chExt cx="13011150" cy="1892300"/>
          </a:xfrm>
        </p:grpSpPr>
        <p:sp>
          <p:nvSpPr>
            <p:cNvPr id="19" name="Freeform 14"/>
            <p:cNvSpPr>
              <a:spLocks/>
            </p:cNvSpPr>
            <p:nvPr/>
          </p:nvSpPr>
          <p:spPr bwMode="hidden">
            <a:xfrm>
              <a:off x="4810682" y="4499677"/>
              <a:ext cx="4295218"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 name="Freeform 18"/>
            <p:cNvSpPr>
              <a:spLocks/>
            </p:cNvSpPr>
            <p:nvPr/>
          </p:nvSpPr>
          <p:spPr bwMode="hidden">
            <a:xfrm>
              <a:off x="-308537" y="4319028"/>
              <a:ext cx="8280252"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 name="Freeform 22"/>
            <p:cNvSpPr>
              <a:spLocks/>
            </p:cNvSpPr>
            <p:nvPr/>
          </p:nvSpPr>
          <p:spPr bwMode="hidden">
            <a:xfrm>
              <a:off x="4015" y="4334834"/>
              <a:ext cx="8164230"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 name="Freeform 26"/>
            <p:cNvSpPr>
              <a:spLocks/>
            </p:cNvSpPr>
            <p:nvPr/>
          </p:nvSpPr>
          <p:spPr bwMode="hidden">
            <a:xfrm>
              <a:off x="4157164" y="4316769"/>
              <a:ext cx="4939264"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useBgFill="1">
          <p:nvSpPr>
            <p:cNvPr id="23"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pic>
        <p:nvPicPr>
          <p:cNvPr id="24" name="Picture 8" descr="PT_2e transparen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4050" y="482600"/>
            <a:ext cx="41148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9" name="Title Placeholder 1"/>
          <p:cNvSpPr>
            <a:spLocks noGrp="1"/>
          </p:cNvSpPr>
          <p:nvPr>
            <p:ph type="ctrTitle"/>
          </p:nvPr>
        </p:nvSpPr>
        <p:spPr>
          <a:xfrm>
            <a:off x="685800" y="2133600"/>
            <a:ext cx="7772400" cy="2057400"/>
          </a:xfrm>
        </p:spPr>
        <p:txBody>
          <a:bodyPr/>
          <a:lstStyle>
            <a:lvl1pPr algn="l">
              <a:defRPr/>
            </a:lvl1pPr>
          </a:lstStyle>
          <a:p>
            <a:r>
              <a:rPr lang="en-GB"/>
              <a:t>Click to edit Master title style</a:t>
            </a:r>
          </a:p>
        </p:txBody>
      </p:sp>
      <p:sp>
        <p:nvSpPr>
          <p:cNvPr id="25" name="Footer Placeholder 4"/>
          <p:cNvSpPr>
            <a:spLocks noGrp="1"/>
          </p:cNvSpPr>
          <p:nvPr>
            <p:ph type="ftr" sz="quarter" idx="10"/>
          </p:nvPr>
        </p:nvSpPr>
        <p:spPr>
          <a:xfrm>
            <a:off x="3124200" y="6248400"/>
            <a:ext cx="2895600" cy="457200"/>
          </a:xfrm>
        </p:spPr>
        <p:txBody>
          <a:bodyPr/>
          <a:lstStyle>
            <a:lvl1pPr algn="l">
              <a:defRPr sz="1000">
                <a:solidFill>
                  <a:schemeClr val="tx2"/>
                </a:solidFill>
              </a:defRPr>
            </a:lvl1pPr>
          </a:lstStyle>
          <a:p>
            <a:pPr>
              <a:defRPr/>
            </a:pPr>
            <a:endParaRPr lang="en-US"/>
          </a:p>
        </p:txBody>
      </p:sp>
      <p:sp>
        <p:nvSpPr>
          <p:cNvPr id="26" name="Date Placeholder 3"/>
          <p:cNvSpPr>
            <a:spLocks noGrp="1"/>
          </p:cNvSpPr>
          <p:nvPr>
            <p:ph type="dt" sz="half" idx="11"/>
          </p:nvPr>
        </p:nvSpPr>
        <p:spPr>
          <a:xfrm>
            <a:off x="228600" y="6248400"/>
            <a:ext cx="2819400" cy="457200"/>
          </a:xfrm>
        </p:spPr>
        <p:txBody>
          <a:bodyPr/>
          <a:lstStyle>
            <a:lvl1pPr>
              <a:defRPr/>
            </a:lvl1pPr>
          </a:lstStyle>
          <a:p>
            <a:pPr>
              <a:defRPr/>
            </a:pPr>
            <a:fld id="{102D4115-D9D7-4D8A-B13A-AA608AE5EEB7}" type="datetimeFigureOut">
              <a:rPr lang="en-US"/>
              <a:pPr>
                <a:defRPr/>
              </a:pPr>
              <a:t>3/20/2019</a:t>
            </a:fld>
            <a:endParaRPr lang="en-GB"/>
          </a:p>
        </p:txBody>
      </p:sp>
      <p:sp>
        <p:nvSpPr>
          <p:cNvPr id="27" name="Slide Number Placeholder 5"/>
          <p:cNvSpPr>
            <a:spLocks noGrp="1"/>
          </p:cNvSpPr>
          <p:nvPr>
            <p:ph type="sldNum" sz="quarter" idx="12"/>
          </p:nvPr>
        </p:nvSpPr>
        <p:spPr>
          <a:xfrm>
            <a:off x="6096000" y="6248400"/>
            <a:ext cx="2819400" cy="457200"/>
          </a:xfrm>
        </p:spPr>
        <p:txBody>
          <a:bodyPr/>
          <a:lstStyle>
            <a:lvl1pPr>
              <a:defRPr/>
            </a:lvl1pPr>
          </a:lstStyle>
          <a:p>
            <a:pPr>
              <a:defRPr/>
            </a:pPr>
            <a:fld id="{A41D5729-316C-4389-ADE3-B64C63DF244F}" type="slidenum">
              <a:rPr lang="en-GB"/>
              <a:pPr>
                <a:defRPr/>
              </a:pPr>
              <a:t>‹#›</a:t>
            </a:fld>
            <a:endParaRPr lang="en-GB"/>
          </a:p>
        </p:txBody>
      </p:sp>
    </p:spTree>
    <p:extLst>
      <p:ext uri="{BB962C8B-B14F-4D97-AF65-F5344CB8AC3E}">
        <p14:creationId xmlns:p14="http://schemas.microsoft.com/office/powerpoint/2010/main" val="291330944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endParaRPr lang="en-GB" dirty="0"/>
          </a:p>
        </p:txBody>
      </p:sp>
    </p:spTree>
    <p:extLst>
      <p:ext uri="{BB962C8B-B14F-4D97-AF65-F5344CB8AC3E}">
        <p14:creationId xmlns:p14="http://schemas.microsoft.com/office/powerpoint/2010/main" val="3780496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340572C-DEA6-4036-8DAC-2D5390684FD7}" type="datetimeFigureOut">
              <a:rPr lang="en-US"/>
              <a:pPr>
                <a:defRPr/>
              </a:pPr>
              <a:t>3/20/2019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84AFBC-4A21-461D-9E47-3440B5A52995}" type="slidenum">
              <a:rPr lang="en-GB"/>
              <a:pPr>
                <a:defRPr/>
              </a:pPr>
              <a:t>‹#›</a:t>
            </a:fld>
            <a:endParaRPr lang="en-GB"/>
          </a:p>
        </p:txBody>
      </p:sp>
    </p:spTree>
    <p:extLst>
      <p:ext uri="{BB962C8B-B14F-4D97-AF65-F5344CB8AC3E}">
        <p14:creationId xmlns:p14="http://schemas.microsoft.com/office/powerpoint/2010/main" val="15419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1538" y="2674938"/>
            <a:ext cx="3627437" cy="3451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1375" y="2674938"/>
            <a:ext cx="3629025" cy="3451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D3FE19C2-5396-4C1A-9ADA-C992F866BFE3}" type="datetimeFigureOut">
              <a:rPr lang="en-US"/>
              <a:pPr>
                <a:defRPr/>
              </a:pPr>
              <a:t>3/20/2019</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4FE104-8D63-433D-98BD-02111DDFD949}" type="slidenum">
              <a:rPr lang="en-GB"/>
              <a:pPr>
                <a:defRPr/>
              </a:pPr>
              <a:t>‹#›</a:t>
            </a:fld>
            <a:endParaRPr lang="en-GB"/>
          </a:p>
        </p:txBody>
      </p:sp>
    </p:spTree>
    <p:extLst>
      <p:ext uri="{BB962C8B-B14F-4D97-AF65-F5344CB8AC3E}">
        <p14:creationId xmlns:p14="http://schemas.microsoft.com/office/powerpoint/2010/main" val="1840664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D5F0EB65-A018-41C5-97D2-0AFC99A66488}" type="datetimeFigureOut">
              <a:rPr lang="en-US"/>
              <a:pPr>
                <a:defRPr/>
              </a:pPr>
              <a:t>3/20/2019</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9BBFAFB-04D9-4998-880A-069AE25781D1}" type="slidenum">
              <a:rPr lang="en-GB"/>
              <a:pPr>
                <a:defRPr/>
              </a:pPr>
              <a:t>‹#›</a:t>
            </a:fld>
            <a:endParaRPr lang="en-GB"/>
          </a:p>
        </p:txBody>
      </p:sp>
    </p:spTree>
    <p:extLst>
      <p:ext uri="{BB962C8B-B14F-4D97-AF65-F5344CB8AC3E}">
        <p14:creationId xmlns:p14="http://schemas.microsoft.com/office/powerpoint/2010/main" val="384093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318B0A4-A2CF-4B13-BC9F-CE7FF723B342}" type="datetimeFigureOut">
              <a:rPr lang="en-US"/>
              <a:pPr>
                <a:defRPr/>
              </a:pPr>
              <a:t>3/20/2019</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BDE621F-713B-45BB-BF53-D736BFD12B2F}" type="slidenum">
              <a:rPr lang="en-GB"/>
              <a:pPr>
                <a:defRPr/>
              </a:pPr>
              <a:t>‹#›</a:t>
            </a:fld>
            <a:endParaRPr lang="en-GB"/>
          </a:p>
        </p:txBody>
      </p:sp>
    </p:spTree>
    <p:extLst>
      <p:ext uri="{BB962C8B-B14F-4D97-AF65-F5344CB8AC3E}">
        <p14:creationId xmlns:p14="http://schemas.microsoft.com/office/powerpoint/2010/main" val="1022880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573DC10-A209-4156-AE31-E33D34404FC5}" type="datetimeFigureOut">
              <a:rPr lang="en-US"/>
              <a:pPr>
                <a:defRPr/>
              </a:pPr>
              <a:t>3/20/2019</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2B0D600-DADD-4EB7-A1BB-FA2C17B74554}" type="slidenum">
              <a:rPr lang="en-GB"/>
              <a:pPr>
                <a:defRPr/>
              </a:pPr>
              <a:t>‹#›</a:t>
            </a:fld>
            <a:endParaRPr lang="en-GB"/>
          </a:p>
        </p:txBody>
      </p:sp>
    </p:spTree>
    <p:extLst>
      <p:ext uri="{BB962C8B-B14F-4D97-AF65-F5344CB8AC3E}">
        <p14:creationId xmlns:p14="http://schemas.microsoft.com/office/powerpoint/2010/main" val="830184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B667060-9563-4A60-AEAD-73A493FC0146}" type="datetimeFigureOut">
              <a:rPr lang="en-US"/>
              <a:pPr>
                <a:defRPr/>
              </a:pPr>
              <a:t>3/20/2019</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E0592E9-77E9-4E15-B02E-E9B7E956DF18}" type="slidenum">
              <a:rPr lang="en-GB"/>
              <a:pPr>
                <a:defRPr/>
              </a:pPr>
              <a:t>‹#›</a:t>
            </a:fld>
            <a:endParaRPr lang="en-GB"/>
          </a:p>
        </p:txBody>
      </p:sp>
    </p:spTree>
    <p:extLst>
      <p:ext uri="{BB962C8B-B14F-4D97-AF65-F5344CB8AC3E}">
        <p14:creationId xmlns:p14="http://schemas.microsoft.com/office/powerpoint/2010/main" val="4062027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84AD01D-0246-4DDE-82BE-250EC437A425}" type="datetimeFigureOut">
              <a:rPr lang="en-US"/>
              <a:pPr>
                <a:defRPr/>
              </a:pPr>
              <a:t>3/20/2019</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73F98B-1188-47D4-ADE9-EFB579287617}" type="slidenum">
              <a:rPr lang="en-GB"/>
              <a:pPr>
                <a:defRPr/>
              </a:pPr>
              <a:t>‹#›</a:t>
            </a:fld>
            <a:endParaRPr lang="en-GB"/>
          </a:p>
        </p:txBody>
      </p:sp>
    </p:spTree>
    <p:extLst>
      <p:ext uri="{BB962C8B-B14F-4D97-AF65-F5344CB8AC3E}">
        <p14:creationId xmlns:p14="http://schemas.microsoft.com/office/powerpoint/2010/main" val="1698978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7C479739-D94B-4EFF-AD3F-9385372C89F2}" type="datetimeFigureOut">
              <a:rPr lang="en-US"/>
              <a:pPr>
                <a:defRPr/>
              </a:pPr>
              <a:t>3/20/2019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637624-380C-40C1-BDCF-6EBE42727992}" type="slidenum">
              <a:rPr lang="en-GB"/>
              <a:pPr>
                <a:defRPr/>
              </a:pPr>
              <a:t>‹#›</a:t>
            </a:fld>
            <a:endParaRPr lang="en-GB"/>
          </a:p>
        </p:txBody>
      </p:sp>
    </p:spTree>
    <p:extLst>
      <p:ext uri="{BB962C8B-B14F-4D97-AF65-F5344CB8AC3E}">
        <p14:creationId xmlns:p14="http://schemas.microsoft.com/office/powerpoint/2010/main" val="735773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38138"/>
            <a:ext cx="2057400" cy="57880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338138"/>
            <a:ext cx="6019800" cy="57880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FCE9A8D9-E259-4877-B759-13B9D29DFCF9}" type="datetimeFigureOut">
              <a:rPr lang="en-US"/>
              <a:pPr>
                <a:defRPr/>
              </a:pPr>
              <a:t>3/20/2019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35CAC0-5D28-4413-88AA-09A19247ABE4}" type="slidenum">
              <a:rPr lang="en-GB"/>
              <a:pPr>
                <a:defRPr/>
              </a:pPr>
              <a:t>‹#›</a:t>
            </a:fld>
            <a:endParaRPr lang="en-GB"/>
          </a:p>
        </p:txBody>
      </p:sp>
    </p:spTree>
    <p:extLst>
      <p:ext uri="{BB962C8B-B14F-4D97-AF65-F5344CB8AC3E}">
        <p14:creationId xmlns:p14="http://schemas.microsoft.com/office/powerpoint/2010/main" val="2297861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3" name="Freeform 14"/>
            <p:cNvSpPr>
              <a:spLocks/>
            </p:cNvSpPr>
            <p:nvPr/>
          </p:nvSpPr>
          <p:spPr bwMode="hidden">
            <a:xfrm>
              <a:off x="4810006" y="4499677"/>
              <a:ext cx="4295986"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4" name="Freeform 18"/>
            <p:cNvSpPr>
              <a:spLocks/>
            </p:cNvSpPr>
            <p:nvPr/>
          </p:nvSpPr>
          <p:spPr bwMode="hidden">
            <a:xfrm>
              <a:off x="-308667" y="4319028"/>
              <a:ext cx="8279020"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5" name="Freeform 22"/>
            <p:cNvSpPr>
              <a:spLocks/>
            </p:cNvSpPr>
            <p:nvPr/>
          </p:nvSpPr>
          <p:spPr bwMode="hidden">
            <a:xfrm>
              <a:off x="4286" y="4334834"/>
              <a:ext cx="8165219"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36" name="Freeform 26"/>
            <p:cNvSpPr>
              <a:spLocks/>
            </p:cNvSpPr>
            <p:nvPr/>
          </p:nvSpPr>
          <p:spPr bwMode="hidden">
            <a:xfrm>
              <a:off x="4155651" y="4316769"/>
              <a:ext cx="4940859"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useBgFill="1">
          <p:nvSpPr>
            <p:cNvPr id="1037"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028"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 name="Date Placeholder 3"/>
          <p:cNvSpPr>
            <a:spLocks noGrp="1"/>
          </p:cNvSpPr>
          <p:nvPr>
            <p:ph type="dt" sz="half" idx="2"/>
          </p:nvPr>
        </p:nvSpPr>
        <p:spPr>
          <a:xfrm>
            <a:off x="5164138" y="6249988"/>
            <a:ext cx="3786187"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2"/>
                </a:solidFill>
              </a:defRPr>
            </a:lvl1pPr>
          </a:lstStyle>
          <a:p>
            <a:pPr>
              <a:defRPr/>
            </a:pPr>
            <a:endParaRPr lang="en-GB" dirty="0"/>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fontAlgn="auto">
              <a:spcBef>
                <a:spcPts val="0"/>
              </a:spcBef>
              <a:spcAft>
                <a:spcPts val="0"/>
              </a:spcAft>
              <a:defRPr sz="1000">
                <a:solidFill>
                  <a:schemeClr val="tx2"/>
                </a:solidFill>
                <a:latin typeface="+mn-lt"/>
                <a:ea typeface="+mn-ea"/>
              </a:defRPr>
            </a:lvl1pPr>
          </a:lstStyle>
          <a:p>
            <a:pPr>
              <a:defRPr/>
            </a:pPr>
            <a:endParaRPr lang="en-US" dirty="0"/>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wrap="square" lIns="91440" tIns="45720" rIns="91440" bIns="45720" numCol="1" anchor="ctr" anchorCtr="0" compatLnSpc="1">
            <a:prstTxWarp prst="textNoShape">
              <a:avLst/>
            </a:prstTxWarp>
          </a:bodyPr>
          <a:lstStyle>
            <a:lvl1pPr algn="ctr">
              <a:defRPr sz="1000">
                <a:solidFill>
                  <a:schemeClr val="tx2"/>
                </a:solidFill>
              </a:defRPr>
            </a:lvl1pPr>
          </a:lstStyle>
          <a:p>
            <a:pPr>
              <a:defRPr/>
            </a:pPr>
            <a:endParaRPr lang="en-GB" dirty="0"/>
          </a:p>
        </p:txBody>
      </p:sp>
      <p:sp>
        <p:nvSpPr>
          <p:cNvPr id="1032"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cSld>
  <p:clrMap bg1="lt1" tx1="dk1" bg2="lt2" tx2="dk2" accent1="accent1" accent2="accent2" accent3="accent3" accent4="accent4" accent5="accent5" accent6="accent6" hlink="hlink" folHlink="folHlink"/>
  <p:sldLayoutIdLst>
    <p:sldLayoutId id="2147484034"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hf sldNum="0" hdr="0" ftr="0" dt="0"/>
  <p:txStyles>
    <p:titleStyle>
      <a:lvl1pPr algn="ctr" rtl="0" eaLnBrk="0" fontAlgn="base" hangingPunct="0">
        <a:spcBef>
          <a:spcPct val="0"/>
        </a:spcBef>
        <a:spcAft>
          <a:spcPct val="0"/>
        </a:spcAft>
        <a:defRPr sz="44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ea typeface="ＭＳ Ｐゴシック" pitchFamily="34" charset="-128"/>
        </a:defRPr>
      </a:lvl2pPr>
      <a:lvl3pPr algn="ctr" rtl="0" eaLnBrk="0" fontAlgn="base" hangingPunct="0">
        <a:spcBef>
          <a:spcPct val="0"/>
        </a:spcBef>
        <a:spcAft>
          <a:spcPct val="0"/>
        </a:spcAft>
        <a:defRPr sz="4400">
          <a:solidFill>
            <a:srgbClr val="FFFFFF"/>
          </a:solidFill>
          <a:latin typeface="Candara" pitchFamily="34" charset="0"/>
          <a:ea typeface="ＭＳ Ｐゴシック" pitchFamily="34" charset="-128"/>
        </a:defRPr>
      </a:lvl3pPr>
      <a:lvl4pPr algn="ctr" rtl="0" eaLnBrk="0" fontAlgn="base" hangingPunct="0">
        <a:spcBef>
          <a:spcPct val="0"/>
        </a:spcBef>
        <a:spcAft>
          <a:spcPct val="0"/>
        </a:spcAft>
        <a:defRPr sz="4400">
          <a:solidFill>
            <a:srgbClr val="FFFFFF"/>
          </a:solidFill>
          <a:latin typeface="Candara" pitchFamily="34" charset="0"/>
          <a:ea typeface="ＭＳ Ｐゴシック" pitchFamily="34" charset="-128"/>
        </a:defRPr>
      </a:lvl4pPr>
      <a:lvl5pPr algn="ctr" rtl="0" eaLnBrk="0" fontAlgn="base" hangingPunct="0">
        <a:spcBef>
          <a:spcPct val="0"/>
        </a:spcBef>
        <a:spcAft>
          <a:spcPct val="0"/>
        </a:spcAft>
        <a:defRPr sz="4400">
          <a:solidFill>
            <a:srgbClr val="FFFFFF"/>
          </a:solidFill>
          <a:latin typeface="Candara" pitchFamily="34" charset="0"/>
          <a:ea typeface="ＭＳ Ｐゴシック" pitchFamily="34" charset="-128"/>
        </a:defRPr>
      </a:lvl5pPr>
      <a:lvl6pPr marL="457200" algn="ctr" rtl="0" fontAlgn="base">
        <a:spcBef>
          <a:spcPct val="0"/>
        </a:spcBef>
        <a:spcAft>
          <a:spcPct val="0"/>
        </a:spcAft>
        <a:defRPr sz="4400">
          <a:solidFill>
            <a:srgbClr val="FFFFFF"/>
          </a:solidFill>
          <a:latin typeface="Candara" pitchFamily="34" charset="0"/>
          <a:ea typeface="ＭＳ Ｐゴシック" pitchFamily="34" charset="-128"/>
        </a:defRPr>
      </a:lvl6pPr>
      <a:lvl7pPr marL="914400" algn="ctr" rtl="0" fontAlgn="base">
        <a:spcBef>
          <a:spcPct val="0"/>
        </a:spcBef>
        <a:spcAft>
          <a:spcPct val="0"/>
        </a:spcAft>
        <a:defRPr sz="4400">
          <a:solidFill>
            <a:srgbClr val="FFFFFF"/>
          </a:solidFill>
          <a:latin typeface="Candara" pitchFamily="34" charset="0"/>
          <a:ea typeface="ＭＳ Ｐゴシック" pitchFamily="34" charset="-128"/>
        </a:defRPr>
      </a:lvl7pPr>
      <a:lvl8pPr marL="1371600" algn="ctr" rtl="0" fontAlgn="base">
        <a:spcBef>
          <a:spcPct val="0"/>
        </a:spcBef>
        <a:spcAft>
          <a:spcPct val="0"/>
        </a:spcAft>
        <a:defRPr sz="4400">
          <a:solidFill>
            <a:srgbClr val="FFFFFF"/>
          </a:solidFill>
          <a:latin typeface="Candara" pitchFamily="34" charset="0"/>
          <a:ea typeface="ＭＳ Ｐゴシック" pitchFamily="34" charset="-128"/>
        </a:defRPr>
      </a:lvl8pPr>
      <a:lvl9pPr marL="1828800" algn="ctr" rtl="0" fontAlgn="base">
        <a:spcBef>
          <a:spcPct val="0"/>
        </a:spcBef>
        <a:spcAft>
          <a:spcPct val="0"/>
        </a:spcAft>
        <a:defRPr sz="4400">
          <a:solidFill>
            <a:srgbClr val="FFFFFF"/>
          </a:solidFill>
          <a:latin typeface="Candara" pitchFamily="34" charset="0"/>
          <a:ea typeface="ＭＳ Ｐゴシック" pitchFamily="34" charset="-128"/>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a:solidFill>
            <a:schemeClr val="tx2"/>
          </a:solidFill>
          <a:latin typeface="+mn-lt"/>
          <a:ea typeface="+mn-ea"/>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a:solidFill>
            <a:schemeClr val="tx2"/>
          </a:solidFill>
          <a:latin typeface="+mn-lt"/>
          <a:ea typeface="+mn-ea"/>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sz="2000">
          <a:solidFill>
            <a:schemeClr val="tx2"/>
          </a:solidFill>
          <a:latin typeface="+mn-lt"/>
          <a:ea typeface="+mn-ea"/>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5pPr>
      <a:lvl6pPr marL="19192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6pPr>
      <a:lvl7pPr marL="23764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7pPr>
      <a:lvl8pPr marL="28336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8pPr>
      <a:lvl9pPr marL="32908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mailto:paul@paultiche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9"/>
          <p:cNvSpPr>
            <a:spLocks noGrp="1"/>
          </p:cNvSpPr>
          <p:nvPr>
            <p:ph type="ctrTitle"/>
          </p:nvPr>
        </p:nvSpPr>
        <p:spPr>
          <a:xfrm>
            <a:off x="539552" y="2774639"/>
            <a:ext cx="8208912" cy="1302433"/>
          </a:xfrm>
        </p:spPr>
        <p:txBody>
          <a:bodyPr/>
          <a:lstStyle/>
          <a:p>
            <a:pPr eaLnBrk="1" hangingPunct="1">
              <a:lnSpc>
                <a:spcPct val="80000"/>
              </a:lnSpc>
            </a:pPr>
            <a:r>
              <a:rPr lang="en-GB" altLang="en-US" sz="4800" dirty="0">
                <a:solidFill>
                  <a:srgbClr val="0099CC"/>
                </a:solidFill>
              </a:rPr>
              <a:t>Data Protection</a:t>
            </a:r>
            <a:br>
              <a:rPr lang="en-GB" altLang="en-US" sz="4800" dirty="0">
                <a:solidFill>
                  <a:srgbClr val="0099CC"/>
                </a:solidFill>
              </a:rPr>
            </a:br>
            <a:r>
              <a:rPr lang="en-GB" altLang="en-US" sz="4800" dirty="0">
                <a:solidFill>
                  <a:srgbClr val="0099CC"/>
                </a:solidFill>
              </a:rPr>
              <a:t>under GDPR</a:t>
            </a:r>
            <a:endParaRPr lang="en-GB" altLang="en-US" sz="4000" dirty="0">
              <a:solidFill>
                <a:srgbClr val="0099CC"/>
              </a:solidFill>
            </a:endParaRPr>
          </a:p>
        </p:txBody>
      </p:sp>
      <p:sp>
        <p:nvSpPr>
          <p:cNvPr id="3075" name="Rectangle 10"/>
          <p:cNvSpPr>
            <a:spLocks noGrp="1" noChangeArrowheads="1"/>
          </p:cNvSpPr>
          <p:nvPr>
            <p:ph type="subTitle" idx="4294967295"/>
          </p:nvPr>
        </p:nvSpPr>
        <p:spPr>
          <a:xfrm>
            <a:off x="535685" y="5733256"/>
            <a:ext cx="4648200" cy="533400"/>
          </a:xfrm>
          <a:noFill/>
        </p:spPr>
        <p:txBody>
          <a:bodyPr/>
          <a:lstStyle/>
          <a:p>
            <a:pPr marL="0" indent="0" eaLnBrk="1" hangingPunct="1">
              <a:buFont typeface="Symbol" pitchFamily="18" charset="2"/>
              <a:buNone/>
            </a:pPr>
            <a:r>
              <a:rPr lang="en-GB" altLang="en-US" sz="3200" dirty="0">
                <a:solidFill>
                  <a:srgbClr val="0099CC"/>
                </a:solidFill>
              </a:rPr>
              <a:t>March 2019</a:t>
            </a:r>
          </a:p>
        </p:txBody>
      </p:sp>
      <p:pic>
        <p:nvPicPr>
          <p:cNvPr id="3076" name="Picture 6" descr="C:\Data\Admin\Brand\PNG files\PT_final_blue_600p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34000"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AutoShape 6" descr="logo"/>
          <p:cNvSpPr>
            <a:spLocks noChangeAspect="1" noChangeArrowheads="1"/>
          </p:cNvSpPr>
          <p:nvPr/>
        </p:nvSpPr>
        <p:spPr bwMode="auto">
          <a:xfrm>
            <a:off x="49213"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pitchFamily="34" charset="-128"/>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pitchFamily="34" charset="-128"/>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9pPr>
          </a:lstStyle>
          <a:p>
            <a:pPr eaLnBrk="1" hangingPunct="1">
              <a:spcBef>
                <a:spcPct val="0"/>
              </a:spcBef>
              <a:buClrTx/>
              <a:buSzTx/>
              <a:buFontTx/>
              <a:buNone/>
            </a:pPr>
            <a:endParaRPr lang="en-GB" altLang="en-US" sz="180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2"/>
          <p:cNvSpPr>
            <a:spLocks noGrp="1"/>
          </p:cNvSpPr>
          <p:nvPr>
            <p:ph type="title"/>
          </p:nvPr>
        </p:nvSpPr>
        <p:spPr/>
        <p:txBody>
          <a:bodyPr/>
          <a:lstStyle/>
          <a:p>
            <a:r>
              <a:rPr lang="en-GB" altLang="en-US"/>
              <a:t>Please note:</a:t>
            </a:r>
          </a:p>
        </p:txBody>
      </p:sp>
      <p:sp>
        <p:nvSpPr>
          <p:cNvPr id="4099" name="Rectangle 3"/>
          <p:cNvSpPr>
            <a:spLocks noGrp="1"/>
          </p:cNvSpPr>
          <p:nvPr>
            <p:ph type="body" idx="1"/>
          </p:nvPr>
        </p:nvSpPr>
        <p:spPr/>
        <p:txBody>
          <a:bodyPr/>
          <a:lstStyle/>
          <a:p>
            <a:r>
              <a:rPr lang="en-GB" altLang="en-US"/>
              <a:t>If you want to make the links and animations in this presentation work, you need to Show it as a slideshow (press F5)</a:t>
            </a:r>
          </a:p>
          <a:p>
            <a:r>
              <a:rPr lang="en-GB" altLang="en-US"/>
              <a:t>If you can see this slide, you are not in Show mode and the links and animations won’t work</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pPr eaLnBrk="1" hangingPunct="1">
              <a:spcBef>
                <a:spcPct val="50000"/>
              </a:spcBef>
            </a:pPr>
            <a:r>
              <a:rPr lang="en-GB" altLang="en-US" sz="3200" i="1" dirty="0"/>
              <a:t>This presentation is intended to help you understand aspects of the General Data Protection Regulation, the Data Protection Act 2018, and related legislation.</a:t>
            </a:r>
            <a:br>
              <a:rPr lang="en-GB" altLang="en-US" sz="3200" i="1" dirty="0"/>
            </a:br>
            <a:r>
              <a:rPr lang="en-GB" altLang="en-US" sz="3200" i="1" dirty="0"/>
              <a:t>It is not intended to provide detailed advice on specific points, and is not necessarily a full statement of the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GB" altLang="en-US" dirty="0"/>
              <a:t>What Data Protection is about: 1</a:t>
            </a:r>
          </a:p>
        </p:txBody>
      </p:sp>
      <p:sp>
        <p:nvSpPr>
          <p:cNvPr id="6148" name="Rectangle 3"/>
          <p:cNvSpPr>
            <a:spLocks noGrp="1" noChangeArrowheads="1"/>
          </p:cNvSpPr>
          <p:nvPr>
            <p:ph idx="1"/>
          </p:nvPr>
        </p:nvSpPr>
        <p:spPr>
          <a:xfrm>
            <a:off x="871538" y="4734243"/>
            <a:ext cx="7408862" cy="1391920"/>
          </a:xfrm>
        </p:spPr>
        <p:txBody>
          <a:bodyPr/>
          <a:lstStyle/>
          <a:p>
            <a:pPr eaLnBrk="1" hangingPunct="1">
              <a:buFont typeface="Arial" charset="0"/>
              <a:buChar char="•"/>
              <a:tabLst>
                <a:tab pos="1428750" algn="l"/>
              </a:tabLst>
            </a:pPr>
            <a:r>
              <a:rPr lang="en-GB" altLang="en-US" dirty="0"/>
              <a:t>Keeping information in the right hands</a:t>
            </a:r>
          </a:p>
          <a:p>
            <a:pPr marL="180000" indent="0" eaLnBrk="1" hangingPunct="1">
              <a:buNone/>
              <a:tabLst>
                <a:tab pos="1428750" algn="l"/>
              </a:tabLst>
            </a:pPr>
            <a:r>
              <a:rPr lang="en-GB" altLang="en-US" dirty="0"/>
              <a:t>(and knowing what the ‘right hands’ are)</a:t>
            </a:r>
          </a:p>
          <a:p>
            <a:pPr eaLnBrk="1" hangingPunct="1">
              <a:buFont typeface="Arial" charset="0"/>
              <a:buChar char="•"/>
              <a:tabLst>
                <a:tab pos="1428750" algn="l"/>
              </a:tabLst>
            </a:pPr>
            <a:r>
              <a:rPr lang="en-GB" altLang="en-US" dirty="0"/>
              <a:t>Holding good quality data</a:t>
            </a:r>
          </a:p>
        </p:txBody>
      </p:sp>
      <p:grpSp>
        <p:nvGrpSpPr>
          <p:cNvPr id="3" name="Group 5"/>
          <p:cNvGrpSpPr>
            <a:grpSpLocks/>
          </p:cNvGrpSpPr>
          <p:nvPr/>
        </p:nvGrpSpPr>
        <p:grpSpPr bwMode="auto">
          <a:xfrm>
            <a:off x="2286000" y="2514600"/>
            <a:ext cx="5943600" cy="1951038"/>
            <a:chOff x="2286000" y="2514600"/>
            <a:chExt cx="5943600" cy="1951038"/>
          </a:xfrm>
        </p:grpSpPr>
        <p:grpSp>
          <p:nvGrpSpPr>
            <p:cNvPr id="6156" name="Group 15"/>
            <p:cNvGrpSpPr>
              <a:grpSpLocks/>
            </p:cNvGrpSpPr>
            <p:nvPr/>
          </p:nvGrpSpPr>
          <p:grpSpPr bwMode="auto">
            <a:xfrm>
              <a:off x="2286000" y="2514600"/>
              <a:ext cx="5416550" cy="1951038"/>
              <a:chOff x="1440" y="1584"/>
              <a:chExt cx="3412" cy="1229"/>
            </a:xfrm>
          </p:grpSpPr>
          <p:pic>
            <p:nvPicPr>
              <p:cNvPr id="6158" name="Picture 6" descr="C:\Data\Webinars\Content - DP\Basics\MP9004118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8" y="1584"/>
                <a:ext cx="1444"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9" name="Text Box 13"/>
              <p:cNvSpPr txBox="1">
                <a:spLocks noChangeArrowheads="1"/>
              </p:cNvSpPr>
              <p:nvPr/>
            </p:nvSpPr>
            <p:spPr bwMode="auto">
              <a:xfrm>
                <a:off x="1440" y="2256"/>
                <a:ext cx="211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ＭＳ Ｐゴシック" pitchFamily="34" charset="-128"/>
                  </a:defRPr>
                </a:lvl1pPr>
                <a:lvl2pPr marL="742950" indent="-285750" eaLnBrk="0" hangingPunct="0">
                  <a:defRPr>
                    <a:solidFill>
                      <a:schemeClr val="tx1"/>
                    </a:solidFill>
                    <a:latin typeface="Candara" pitchFamily="34" charset="0"/>
                    <a:ea typeface="ＭＳ Ｐゴシック" pitchFamily="34" charset="-128"/>
                  </a:defRPr>
                </a:lvl2pPr>
                <a:lvl3pPr marL="1143000" indent="-228600" eaLnBrk="0" hangingPunct="0">
                  <a:defRPr>
                    <a:solidFill>
                      <a:schemeClr val="tx1"/>
                    </a:solidFill>
                    <a:latin typeface="Candara" pitchFamily="34" charset="0"/>
                    <a:ea typeface="ＭＳ Ｐゴシック" pitchFamily="34" charset="-128"/>
                  </a:defRPr>
                </a:lvl3pPr>
                <a:lvl4pPr marL="1600200" indent="-228600" eaLnBrk="0" hangingPunct="0">
                  <a:defRPr>
                    <a:solidFill>
                      <a:schemeClr val="tx1"/>
                    </a:solidFill>
                    <a:latin typeface="Candara" pitchFamily="34" charset="0"/>
                    <a:ea typeface="ＭＳ Ｐゴシック" pitchFamily="34" charset="-128"/>
                  </a:defRPr>
                </a:lvl4pPr>
                <a:lvl5pPr marL="2057400" indent="-228600" eaLnBrk="0" hangingPunct="0">
                  <a:defRPr>
                    <a:solidFill>
                      <a:schemeClr val="tx1"/>
                    </a:solidFill>
                    <a:latin typeface="Candara"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ndara"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ndara"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ndara"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ndara" pitchFamily="34" charset="0"/>
                    <a:ea typeface="ＭＳ Ｐゴシック" pitchFamily="34" charset="-128"/>
                  </a:defRPr>
                </a:lvl9pPr>
              </a:lstStyle>
              <a:p>
                <a:pPr eaLnBrk="1" hangingPunct="1">
                  <a:spcBef>
                    <a:spcPct val="20000"/>
                  </a:spcBef>
                  <a:buClr>
                    <a:schemeClr val="accent1"/>
                  </a:buClr>
                  <a:buSzPct val="100000"/>
                  <a:buFont typeface="Symbol" pitchFamily="18" charset="2"/>
                  <a:buNone/>
                </a:pPr>
                <a:r>
                  <a:rPr lang="en-GB" altLang="en-US" sz="3200" dirty="0">
                    <a:solidFill>
                      <a:schemeClr val="tx2"/>
                    </a:solidFill>
                  </a:rPr>
                  <a:t>Protecting people</a:t>
                </a:r>
                <a:endParaRPr lang="en-GB" altLang="en-US" dirty="0"/>
              </a:p>
            </p:txBody>
          </p:sp>
        </p:grpSp>
        <p:sp>
          <p:nvSpPr>
            <p:cNvPr id="6157" name="Text Box 11"/>
            <p:cNvSpPr txBox="1">
              <a:spLocks noChangeArrowheads="1"/>
            </p:cNvSpPr>
            <p:nvPr/>
          </p:nvSpPr>
          <p:spPr bwMode="auto">
            <a:xfrm>
              <a:off x="7543800" y="3429000"/>
              <a:ext cx="685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ＭＳ Ｐゴシック" pitchFamily="34" charset="-128"/>
                </a:defRPr>
              </a:lvl1pPr>
              <a:lvl2pPr marL="742950" indent="-285750" eaLnBrk="0" hangingPunct="0">
                <a:defRPr>
                  <a:solidFill>
                    <a:schemeClr val="tx1"/>
                  </a:solidFill>
                  <a:latin typeface="Candara" pitchFamily="34" charset="0"/>
                  <a:ea typeface="ＭＳ Ｐゴシック" pitchFamily="34" charset="-128"/>
                </a:defRPr>
              </a:lvl2pPr>
              <a:lvl3pPr marL="1143000" indent="-228600" eaLnBrk="0" hangingPunct="0">
                <a:defRPr>
                  <a:solidFill>
                    <a:schemeClr val="tx1"/>
                  </a:solidFill>
                  <a:latin typeface="Candara" pitchFamily="34" charset="0"/>
                  <a:ea typeface="ＭＳ Ｐゴシック" pitchFamily="34" charset="-128"/>
                </a:defRPr>
              </a:lvl3pPr>
              <a:lvl4pPr marL="1600200" indent="-228600" eaLnBrk="0" hangingPunct="0">
                <a:defRPr>
                  <a:solidFill>
                    <a:schemeClr val="tx1"/>
                  </a:solidFill>
                  <a:latin typeface="Candara" pitchFamily="34" charset="0"/>
                  <a:ea typeface="ＭＳ Ｐゴシック" pitchFamily="34" charset="-128"/>
                </a:defRPr>
              </a:lvl4pPr>
              <a:lvl5pPr marL="2057400" indent="-228600" eaLnBrk="0" hangingPunct="0">
                <a:defRPr>
                  <a:solidFill>
                    <a:schemeClr val="tx1"/>
                  </a:solidFill>
                  <a:latin typeface="Candara"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ndara"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ndara"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ndara"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ndara" pitchFamily="34" charset="0"/>
                  <a:ea typeface="ＭＳ Ｐゴシック" pitchFamily="34" charset="-128"/>
                </a:defRPr>
              </a:lvl9pPr>
            </a:lstStyle>
            <a:p>
              <a:pPr eaLnBrk="1" hangingPunct="1">
                <a:spcBef>
                  <a:spcPct val="50000"/>
                </a:spcBef>
              </a:pPr>
              <a:r>
                <a:rPr lang="en-GB" altLang="en-US" sz="4800">
                  <a:solidFill>
                    <a:srgbClr val="00FF00"/>
                  </a:solidFill>
                  <a:sym typeface="Wingdings" pitchFamily="2" charset="2"/>
                </a:rPr>
                <a:t></a:t>
              </a:r>
              <a:endParaRPr lang="en-GB" altLang="en-US" sz="4800">
                <a:solidFill>
                  <a:srgbClr val="00FF00"/>
                </a:solidFill>
              </a:endParaRPr>
            </a:p>
          </p:txBody>
        </p:sp>
      </p:grpSp>
      <p:grpSp>
        <p:nvGrpSpPr>
          <p:cNvPr id="5" name="Group 4"/>
          <p:cNvGrpSpPr>
            <a:grpSpLocks/>
          </p:cNvGrpSpPr>
          <p:nvPr/>
        </p:nvGrpSpPr>
        <p:grpSpPr bwMode="auto">
          <a:xfrm>
            <a:off x="596106" y="1767205"/>
            <a:ext cx="4903788" cy="1749425"/>
            <a:chOff x="838200" y="1676400"/>
            <a:chExt cx="4903788" cy="1749425"/>
          </a:xfrm>
        </p:grpSpPr>
        <p:sp>
          <p:nvSpPr>
            <p:cNvPr id="6152" name="Text Box 10"/>
            <p:cNvSpPr txBox="1">
              <a:spLocks noChangeArrowheads="1"/>
            </p:cNvSpPr>
            <p:nvPr/>
          </p:nvSpPr>
          <p:spPr bwMode="auto">
            <a:xfrm>
              <a:off x="3048000" y="1981200"/>
              <a:ext cx="685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ＭＳ Ｐゴシック" pitchFamily="34" charset="-128"/>
                </a:defRPr>
              </a:lvl1pPr>
              <a:lvl2pPr marL="742950" indent="-285750" eaLnBrk="0" hangingPunct="0">
                <a:defRPr>
                  <a:solidFill>
                    <a:schemeClr val="tx1"/>
                  </a:solidFill>
                  <a:latin typeface="Candara" pitchFamily="34" charset="0"/>
                  <a:ea typeface="ＭＳ Ｐゴシック" pitchFamily="34" charset="-128"/>
                </a:defRPr>
              </a:lvl2pPr>
              <a:lvl3pPr marL="1143000" indent="-228600" eaLnBrk="0" hangingPunct="0">
                <a:defRPr>
                  <a:solidFill>
                    <a:schemeClr val="tx1"/>
                  </a:solidFill>
                  <a:latin typeface="Candara" pitchFamily="34" charset="0"/>
                  <a:ea typeface="ＭＳ Ｐゴシック" pitchFamily="34" charset="-128"/>
                </a:defRPr>
              </a:lvl3pPr>
              <a:lvl4pPr marL="1600200" indent="-228600" eaLnBrk="0" hangingPunct="0">
                <a:defRPr>
                  <a:solidFill>
                    <a:schemeClr val="tx1"/>
                  </a:solidFill>
                  <a:latin typeface="Candara" pitchFamily="34" charset="0"/>
                  <a:ea typeface="ＭＳ Ｐゴシック" pitchFamily="34" charset="-128"/>
                </a:defRPr>
              </a:lvl4pPr>
              <a:lvl5pPr marL="2057400" indent="-228600" eaLnBrk="0" hangingPunct="0">
                <a:defRPr>
                  <a:solidFill>
                    <a:schemeClr val="tx1"/>
                  </a:solidFill>
                  <a:latin typeface="Candara"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ndara"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ndara"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ndara"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ndara" pitchFamily="34" charset="0"/>
                  <a:ea typeface="ＭＳ Ｐゴシック" pitchFamily="34" charset="-128"/>
                </a:defRPr>
              </a:lvl9pPr>
            </a:lstStyle>
            <a:p>
              <a:pPr eaLnBrk="1" hangingPunct="1">
                <a:spcBef>
                  <a:spcPct val="50000"/>
                </a:spcBef>
              </a:pPr>
              <a:r>
                <a:rPr lang="en-GB" altLang="en-US" sz="4800">
                  <a:solidFill>
                    <a:srgbClr val="FF0000"/>
                  </a:solidFill>
                  <a:sym typeface="Wingdings" pitchFamily="2" charset="2"/>
                </a:rPr>
                <a:t></a:t>
              </a:r>
              <a:endParaRPr lang="en-GB" altLang="en-US" sz="4800">
                <a:solidFill>
                  <a:srgbClr val="FF0000"/>
                </a:solidFill>
              </a:endParaRPr>
            </a:p>
          </p:txBody>
        </p:sp>
        <p:grpSp>
          <p:nvGrpSpPr>
            <p:cNvPr id="6153" name="Group 14"/>
            <p:cNvGrpSpPr>
              <a:grpSpLocks/>
            </p:cNvGrpSpPr>
            <p:nvPr/>
          </p:nvGrpSpPr>
          <p:grpSpPr bwMode="auto">
            <a:xfrm>
              <a:off x="838200" y="1676400"/>
              <a:ext cx="4903788" cy="1749425"/>
              <a:chOff x="528" y="1056"/>
              <a:chExt cx="3089" cy="1102"/>
            </a:xfrm>
          </p:grpSpPr>
          <p:pic>
            <p:nvPicPr>
              <p:cNvPr id="6154" name="Picture 5" descr="C:\Data\Webinars\Content - DP\Basics\MC90043960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 y="1056"/>
                <a:ext cx="1265" cy="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5" name="Text Box 12"/>
              <p:cNvSpPr txBox="1">
                <a:spLocks noChangeArrowheads="1"/>
              </p:cNvSpPr>
              <p:nvPr/>
            </p:nvSpPr>
            <p:spPr bwMode="auto">
              <a:xfrm>
                <a:off x="528" y="1584"/>
                <a:ext cx="182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ＭＳ Ｐゴシック" pitchFamily="34" charset="-128"/>
                  </a:defRPr>
                </a:lvl1pPr>
                <a:lvl2pPr marL="742950" indent="-285750" eaLnBrk="0" hangingPunct="0">
                  <a:defRPr>
                    <a:solidFill>
                      <a:schemeClr val="tx1"/>
                    </a:solidFill>
                    <a:latin typeface="Candara" pitchFamily="34" charset="0"/>
                    <a:ea typeface="ＭＳ Ｐゴシック" pitchFamily="34" charset="-128"/>
                  </a:defRPr>
                </a:lvl2pPr>
                <a:lvl3pPr marL="1143000" indent="-228600" eaLnBrk="0" hangingPunct="0">
                  <a:defRPr>
                    <a:solidFill>
                      <a:schemeClr val="tx1"/>
                    </a:solidFill>
                    <a:latin typeface="Candara" pitchFamily="34" charset="0"/>
                    <a:ea typeface="ＭＳ Ｐゴシック" pitchFamily="34" charset="-128"/>
                  </a:defRPr>
                </a:lvl3pPr>
                <a:lvl4pPr marL="1600200" indent="-228600" eaLnBrk="0" hangingPunct="0">
                  <a:defRPr>
                    <a:solidFill>
                      <a:schemeClr val="tx1"/>
                    </a:solidFill>
                    <a:latin typeface="Candara" pitchFamily="34" charset="0"/>
                    <a:ea typeface="ＭＳ Ｐゴシック" pitchFamily="34" charset="-128"/>
                  </a:defRPr>
                </a:lvl4pPr>
                <a:lvl5pPr marL="2057400" indent="-228600" eaLnBrk="0" hangingPunct="0">
                  <a:defRPr>
                    <a:solidFill>
                      <a:schemeClr val="tx1"/>
                    </a:solidFill>
                    <a:latin typeface="Candara"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ndara"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ndara"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ndara"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ndara" pitchFamily="34" charset="0"/>
                    <a:ea typeface="ＭＳ Ｐゴシック" pitchFamily="34" charset="-128"/>
                  </a:defRPr>
                </a:lvl9pPr>
              </a:lstStyle>
              <a:p>
                <a:pPr eaLnBrk="1" hangingPunct="1">
                  <a:spcBef>
                    <a:spcPct val="20000"/>
                  </a:spcBef>
                  <a:buClr>
                    <a:schemeClr val="accent1"/>
                  </a:buClr>
                  <a:buSzPct val="100000"/>
                  <a:buFont typeface="Symbol" pitchFamily="18" charset="2"/>
                  <a:buNone/>
                </a:pPr>
                <a:r>
                  <a:rPr lang="en-GB" altLang="en-US" sz="3200" dirty="0">
                    <a:solidFill>
                      <a:schemeClr val="tx2"/>
                    </a:solidFill>
                  </a:rPr>
                  <a:t>Protecting data</a:t>
                </a:r>
              </a:p>
            </p:txBody>
          </p:sp>
        </p:grpSp>
      </p:grpSp>
      <p:sp>
        <p:nvSpPr>
          <p:cNvPr id="17" name="Rectangular Callout 16"/>
          <p:cNvSpPr/>
          <p:nvPr/>
        </p:nvSpPr>
        <p:spPr>
          <a:xfrm>
            <a:off x="948370" y="4666892"/>
            <a:ext cx="5063790" cy="1852970"/>
          </a:xfrm>
          <a:prstGeom prst="wedgeRectCallout">
            <a:avLst>
              <a:gd name="adj1" fmla="val 40037"/>
              <a:gd name="adj2" fmla="val -773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0"/>
              </a:spcBef>
              <a:spcAft>
                <a:spcPts val="300"/>
              </a:spcAft>
              <a:tabLst>
                <a:tab pos="1257300" algn="l"/>
                <a:tab pos="3143250" algn="l"/>
              </a:tabLst>
              <a:defRPr/>
            </a:pPr>
            <a:r>
              <a:rPr lang="en-GB" sz="2200" dirty="0">
                <a:latin typeface="Comic Sans MS" panose="030F0702030302020204" pitchFamily="66" charset="0"/>
                <a:ea typeface="Cambria Math" panose="02040503050406030204" pitchFamily="18" charset="0"/>
              </a:rPr>
              <a:t>Clients  Service users  Beneficiaries</a:t>
            </a:r>
          </a:p>
          <a:p>
            <a:pPr>
              <a:spcBef>
                <a:spcPts val="0"/>
              </a:spcBef>
              <a:spcAft>
                <a:spcPts val="300"/>
              </a:spcAft>
              <a:tabLst>
                <a:tab pos="1828800" algn="l"/>
                <a:tab pos="3714750" algn="l"/>
              </a:tabLst>
              <a:defRPr/>
            </a:pPr>
            <a:r>
              <a:rPr lang="en-GB" sz="2200" dirty="0">
                <a:latin typeface="Comic Sans MS" panose="030F0702030302020204" pitchFamily="66" charset="0"/>
                <a:ea typeface="Cambria Math" panose="02040503050406030204" pitchFamily="18" charset="0"/>
              </a:rPr>
              <a:t>Employees  Volunteers  Trustees  Donors  Members Supporters</a:t>
            </a:r>
          </a:p>
          <a:p>
            <a:pPr>
              <a:spcBef>
                <a:spcPts val="0"/>
              </a:spcBef>
              <a:spcAft>
                <a:spcPts val="300"/>
              </a:spcAft>
              <a:tabLst>
                <a:tab pos="1828800" algn="l"/>
                <a:tab pos="3714750" algn="l"/>
              </a:tabLst>
              <a:defRPr/>
            </a:pPr>
            <a:r>
              <a:rPr lang="en-GB" sz="2200" dirty="0">
                <a:latin typeface="Comic Sans MS" panose="030F0702030302020204" pitchFamily="66" charset="0"/>
                <a:ea typeface="Cambria Math" panose="02040503050406030204" pitchFamily="18" charset="0"/>
              </a:rPr>
              <a:t>Professional contacts</a:t>
            </a:r>
          </a:p>
        </p:txBody>
      </p:sp>
    </p:spTree>
    <p:extLst>
      <p:ext uri="{BB962C8B-B14F-4D97-AF65-F5344CB8AC3E}">
        <p14:creationId xmlns:p14="http://schemas.microsoft.com/office/powerpoint/2010/main" val="1992062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148">
                                            <p:txEl>
                                              <p:pRg st="0" end="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6148">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1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uiExpand="1" build="p"/>
      <p:bldP spid="17" grpId="0" animBg="1"/>
      <p:bldP spid="17" grpId="1"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GB"/>
              <a:t>What Data Protection is about: 2</a:t>
            </a:r>
          </a:p>
        </p:txBody>
      </p:sp>
      <p:sp>
        <p:nvSpPr>
          <p:cNvPr id="91140" name="Rectangle 3"/>
          <p:cNvSpPr>
            <a:spLocks noGrp="1" noChangeArrowheads="1"/>
          </p:cNvSpPr>
          <p:nvPr>
            <p:ph idx="1"/>
          </p:nvPr>
        </p:nvSpPr>
        <p:spPr>
          <a:xfrm>
            <a:off x="871538" y="4589463"/>
            <a:ext cx="7408862" cy="1536700"/>
          </a:xfrm>
        </p:spPr>
        <p:txBody>
          <a:bodyPr/>
          <a:lstStyle/>
          <a:p>
            <a:pPr marL="0" indent="0" eaLnBrk="1" hangingPunct="1">
              <a:buNone/>
            </a:pPr>
            <a:r>
              <a:rPr lang="en-GB" sz="4800" dirty="0"/>
              <a:t>Transparency &amp; choice</a:t>
            </a:r>
          </a:p>
        </p:txBody>
      </p:sp>
      <p:pic>
        <p:nvPicPr>
          <p:cNvPr id="91142" name="Picture 1030" descr="C:\Data\Webinars\Content - DP\Basics\MP9004387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514600"/>
            <a:ext cx="31242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3" name="AutoShape 1031"/>
          <p:cNvSpPr>
            <a:spLocks noChangeArrowheads="1"/>
          </p:cNvSpPr>
          <p:nvPr/>
        </p:nvSpPr>
        <p:spPr bwMode="auto">
          <a:xfrm>
            <a:off x="2362200" y="2057400"/>
            <a:ext cx="1143000" cy="914400"/>
          </a:xfrm>
          <a:prstGeom prst="wedgeRoundRectCallout">
            <a:avLst>
              <a:gd name="adj1" fmla="val -38750"/>
              <a:gd name="adj2" fmla="val 6996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dirty="0"/>
              <a:t>Give us more money!</a:t>
            </a:r>
          </a:p>
        </p:txBody>
      </p:sp>
      <p:sp>
        <p:nvSpPr>
          <p:cNvPr id="91144" name="AutoShape 1032"/>
          <p:cNvSpPr>
            <a:spLocks noChangeArrowheads="1"/>
          </p:cNvSpPr>
          <p:nvPr/>
        </p:nvSpPr>
        <p:spPr bwMode="auto">
          <a:xfrm>
            <a:off x="3540125" y="2703513"/>
            <a:ext cx="1981200" cy="838200"/>
          </a:xfrm>
          <a:prstGeom prst="wedgeEllipseCallout">
            <a:avLst>
              <a:gd name="adj1" fmla="val -62662"/>
              <a:gd name="adj2" fmla="val 7140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dirty="0"/>
              <a:t>Support our campaign!</a:t>
            </a:r>
          </a:p>
        </p:txBody>
      </p:sp>
      <p:sp>
        <p:nvSpPr>
          <p:cNvPr id="91145" name="AutoShape 1033"/>
          <p:cNvSpPr>
            <a:spLocks noChangeArrowheads="1"/>
          </p:cNvSpPr>
          <p:nvPr/>
        </p:nvSpPr>
        <p:spPr bwMode="auto">
          <a:xfrm>
            <a:off x="6019800" y="3124200"/>
            <a:ext cx="1752600" cy="990600"/>
          </a:xfrm>
          <a:prstGeom prst="wedgeRoundRectCallout">
            <a:avLst>
              <a:gd name="adj1" fmla="val -169477"/>
              <a:gd name="adj2" fmla="val 4551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dirty="0"/>
              <a:t>But of course we shared your data</a:t>
            </a:r>
          </a:p>
        </p:txBody>
      </p:sp>
    </p:spTree>
    <p:extLst>
      <p:ext uri="{BB962C8B-B14F-4D97-AF65-F5344CB8AC3E}">
        <p14:creationId xmlns:p14="http://schemas.microsoft.com/office/powerpoint/2010/main" val="35229531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11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11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911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911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114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p:bldP spid="91143" grpId="0" animBg="1" autoUpdateAnimBg="0"/>
      <p:bldP spid="91144" grpId="0" animBg="1" autoUpdateAnimBg="0"/>
      <p:bldP spid="9114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eaLnBrk="1" hangingPunct="1"/>
            <a:r>
              <a:rPr lang="en-GB" altLang="en-US" dirty="0"/>
              <a:t>What Data Protection is about: 3</a:t>
            </a:r>
          </a:p>
        </p:txBody>
      </p:sp>
      <p:sp>
        <p:nvSpPr>
          <p:cNvPr id="92164" name="Rectangle 3"/>
          <p:cNvSpPr>
            <a:spLocks noGrp="1" noChangeArrowheads="1"/>
          </p:cNvSpPr>
          <p:nvPr>
            <p:ph idx="1"/>
          </p:nvPr>
        </p:nvSpPr>
        <p:spPr>
          <a:xfrm>
            <a:off x="871538" y="2420888"/>
            <a:ext cx="7408862" cy="3705275"/>
          </a:xfrm>
        </p:spPr>
        <p:txBody>
          <a:bodyPr/>
          <a:lstStyle/>
          <a:p>
            <a:pPr eaLnBrk="1" hangingPunct="1"/>
            <a:r>
              <a:rPr lang="en-GB" altLang="en-US" dirty="0"/>
              <a:t>Recognise individual rights, such as:</a:t>
            </a:r>
          </a:p>
        </p:txBody>
      </p:sp>
      <p:sp>
        <p:nvSpPr>
          <p:cNvPr id="92167" name="Text Box 7"/>
          <p:cNvSpPr txBox="1">
            <a:spLocks noChangeArrowheads="1"/>
          </p:cNvSpPr>
          <p:nvPr/>
        </p:nvSpPr>
        <p:spPr bwMode="auto">
          <a:xfrm>
            <a:off x="6019800" y="4058371"/>
            <a:ext cx="7620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pitchFamily="34" charset="-128"/>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pitchFamily="34" charset="-128"/>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9pPr>
          </a:lstStyle>
          <a:p>
            <a:pPr eaLnBrk="1" hangingPunct="1">
              <a:spcBef>
                <a:spcPct val="50000"/>
              </a:spcBef>
              <a:buClrTx/>
              <a:buSzTx/>
              <a:buFontTx/>
              <a:buNone/>
            </a:pPr>
            <a:r>
              <a:rPr lang="en-GB" altLang="en-US" sz="4800">
                <a:solidFill>
                  <a:schemeClr val="tx1"/>
                </a:solidFill>
                <a:sym typeface="Wingdings" pitchFamily="2" charset="2"/>
              </a:rPr>
              <a:t></a:t>
            </a:r>
            <a:endParaRPr lang="en-GB" altLang="en-US" sz="4800">
              <a:solidFill>
                <a:schemeClr val="tx1"/>
              </a:solidFill>
            </a:endParaRPr>
          </a:p>
        </p:txBody>
      </p:sp>
      <p:pic>
        <p:nvPicPr>
          <p:cNvPr id="92168" name="Picture 8" descr="C:\Data\Webinars\Content - DP\Basics\MC90043385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1363" y="2767013"/>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0" name="Text Box 10"/>
          <p:cNvSpPr txBox="1">
            <a:spLocks noChangeArrowheads="1"/>
          </p:cNvSpPr>
          <p:nvPr/>
        </p:nvSpPr>
        <p:spPr bwMode="auto">
          <a:xfrm>
            <a:off x="914400" y="4210771"/>
            <a:ext cx="4876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chemeClr val="accent1"/>
              </a:buClr>
              <a:buSzPct val="100000"/>
              <a:buFont typeface="Symbol" pitchFamily="18" charset="2"/>
              <a:buChar char=""/>
              <a:tabLst>
                <a:tab pos="852488" algn="l"/>
              </a:tabLst>
              <a:defRPr sz="2400">
                <a:solidFill>
                  <a:schemeClr val="tx2"/>
                </a:solidFill>
                <a:latin typeface="Candara" pitchFamily="34" charset="0"/>
                <a:ea typeface="ＭＳ Ｐゴシック" pitchFamily="34" charset="-128"/>
              </a:defRPr>
            </a:lvl1pPr>
            <a:lvl2pPr marL="476250" indent="-285750" eaLnBrk="0" hangingPunct="0">
              <a:spcBef>
                <a:spcPct val="20000"/>
              </a:spcBef>
              <a:buClr>
                <a:schemeClr val="accent1"/>
              </a:buClr>
              <a:buSzPct val="100000"/>
              <a:buFont typeface="Symbol" pitchFamily="18" charset="2"/>
              <a:buChar char=""/>
              <a:tabLst>
                <a:tab pos="852488" algn="l"/>
              </a:tabLst>
              <a:defRPr sz="2200">
                <a:solidFill>
                  <a:schemeClr val="tx2"/>
                </a:solidFill>
                <a:latin typeface="Candara" pitchFamily="34" charset="0"/>
                <a:ea typeface="ＭＳ Ｐゴシック" pitchFamily="34" charset="-128"/>
              </a:defRPr>
            </a:lvl2pPr>
            <a:lvl3pPr marL="1143000" indent="-228600" eaLnBrk="0" hangingPunct="0">
              <a:spcBef>
                <a:spcPct val="20000"/>
              </a:spcBef>
              <a:buClr>
                <a:schemeClr val="accent1"/>
              </a:buClr>
              <a:buSzPct val="100000"/>
              <a:buFont typeface="Symbol" pitchFamily="18" charset="2"/>
              <a:buChar char=""/>
              <a:tabLst>
                <a:tab pos="852488" algn="l"/>
              </a:tabLst>
              <a:defRPr sz="2000">
                <a:solidFill>
                  <a:schemeClr val="tx2"/>
                </a:solidFill>
                <a:latin typeface="Candara" pitchFamily="34" charset="0"/>
                <a:ea typeface="ＭＳ Ｐゴシック" pitchFamily="34" charset="-128"/>
              </a:defRPr>
            </a:lvl3pPr>
            <a:lvl4pPr marL="1600200" indent="-228600" eaLnBrk="0" hangingPunct="0">
              <a:spcBef>
                <a:spcPct val="20000"/>
              </a:spcBef>
              <a:buClr>
                <a:schemeClr val="accent1"/>
              </a:buClr>
              <a:buSzPct val="100000"/>
              <a:buFont typeface="Symbol" pitchFamily="18" charset="2"/>
              <a:buChar char=""/>
              <a:tabLst>
                <a:tab pos="852488" algn="l"/>
              </a:tabLst>
              <a:defRPr sz="2000">
                <a:solidFill>
                  <a:schemeClr val="tx2"/>
                </a:solidFill>
                <a:latin typeface="Candara" pitchFamily="34" charset="0"/>
                <a:ea typeface="ＭＳ Ｐゴシック" pitchFamily="34" charset="-128"/>
              </a:defRPr>
            </a:lvl4pPr>
            <a:lvl5pPr marL="2057400" indent="-228600" eaLnBrk="0" hangingPunct="0">
              <a:spcBef>
                <a:spcPct val="20000"/>
              </a:spcBef>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5pPr>
            <a:lvl6pPr marL="25146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6pPr>
            <a:lvl7pPr marL="29718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7pPr>
            <a:lvl8pPr marL="34290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8pPr>
            <a:lvl9pPr marL="38862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9pPr>
          </a:lstStyle>
          <a:p>
            <a:pPr lvl="1" eaLnBrk="1" hangingPunct="1"/>
            <a:r>
              <a:rPr lang="en-GB" altLang="en-US" dirty="0"/>
              <a:t>Right to opt out of direct marketing</a:t>
            </a:r>
            <a:endParaRPr lang="en-GB" altLang="en-US" sz="1800" dirty="0">
              <a:solidFill>
                <a:schemeClr val="tx1"/>
              </a:solidFill>
            </a:endParaRPr>
          </a:p>
        </p:txBody>
      </p:sp>
      <p:sp>
        <p:nvSpPr>
          <p:cNvPr id="92173" name="Text Box 13"/>
          <p:cNvSpPr txBox="1">
            <a:spLocks noChangeArrowheads="1"/>
          </p:cNvSpPr>
          <p:nvPr/>
        </p:nvSpPr>
        <p:spPr bwMode="auto">
          <a:xfrm>
            <a:off x="893763" y="3224213"/>
            <a:ext cx="48768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chemeClr val="accent1"/>
              </a:buClr>
              <a:buSzPct val="100000"/>
              <a:buFont typeface="Symbol" pitchFamily="18" charset="2"/>
              <a:buChar char=""/>
              <a:tabLst>
                <a:tab pos="852488" algn="l"/>
              </a:tabLst>
              <a:defRPr sz="2400">
                <a:solidFill>
                  <a:schemeClr val="tx2"/>
                </a:solidFill>
                <a:latin typeface="Candara" pitchFamily="34" charset="0"/>
                <a:ea typeface="ＭＳ Ｐゴシック" pitchFamily="34" charset="-128"/>
              </a:defRPr>
            </a:lvl1pPr>
            <a:lvl2pPr marL="476250" indent="-285750" eaLnBrk="0" hangingPunct="0">
              <a:spcBef>
                <a:spcPct val="20000"/>
              </a:spcBef>
              <a:buClr>
                <a:schemeClr val="accent1"/>
              </a:buClr>
              <a:buSzPct val="100000"/>
              <a:buFont typeface="Symbol" pitchFamily="18" charset="2"/>
              <a:buChar char=""/>
              <a:tabLst>
                <a:tab pos="852488" algn="l"/>
              </a:tabLst>
              <a:defRPr sz="2200">
                <a:solidFill>
                  <a:schemeClr val="tx2"/>
                </a:solidFill>
                <a:latin typeface="Candara" pitchFamily="34" charset="0"/>
                <a:ea typeface="ＭＳ Ｐゴシック" pitchFamily="34" charset="-128"/>
              </a:defRPr>
            </a:lvl2pPr>
            <a:lvl3pPr marL="1143000" indent="-228600" eaLnBrk="0" hangingPunct="0">
              <a:spcBef>
                <a:spcPct val="20000"/>
              </a:spcBef>
              <a:buClr>
                <a:schemeClr val="accent1"/>
              </a:buClr>
              <a:buSzPct val="100000"/>
              <a:buFont typeface="Symbol" pitchFamily="18" charset="2"/>
              <a:buChar char=""/>
              <a:tabLst>
                <a:tab pos="852488" algn="l"/>
              </a:tabLst>
              <a:defRPr sz="2000">
                <a:solidFill>
                  <a:schemeClr val="tx2"/>
                </a:solidFill>
                <a:latin typeface="Candara" pitchFamily="34" charset="0"/>
                <a:ea typeface="ＭＳ Ｐゴシック" pitchFamily="34" charset="-128"/>
              </a:defRPr>
            </a:lvl3pPr>
            <a:lvl4pPr marL="1600200" indent="-228600" eaLnBrk="0" hangingPunct="0">
              <a:spcBef>
                <a:spcPct val="20000"/>
              </a:spcBef>
              <a:buClr>
                <a:schemeClr val="accent1"/>
              </a:buClr>
              <a:buSzPct val="100000"/>
              <a:buFont typeface="Symbol" pitchFamily="18" charset="2"/>
              <a:buChar char=""/>
              <a:tabLst>
                <a:tab pos="852488" algn="l"/>
              </a:tabLst>
              <a:defRPr sz="2000">
                <a:solidFill>
                  <a:schemeClr val="tx2"/>
                </a:solidFill>
                <a:latin typeface="Candara" pitchFamily="34" charset="0"/>
                <a:ea typeface="ＭＳ Ｐゴシック" pitchFamily="34" charset="-128"/>
              </a:defRPr>
            </a:lvl4pPr>
            <a:lvl5pPr marL="2057400" indent="-228600" eaLnBrk="0" hangingPunct="0">
              <a:spcBef>
                <a:spcPct val="20000"/>
              </a:spcBef>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5pPr>
            <a:lvl6pPr marL="25146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6pPr>
            <a:lvl7pPr marL="29718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7pPr>
            <a:lvl8pPr marL="34290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8pPr>
            <a:lvl9pPr marL="3886200" indent="-228600" eaLnBrk="0" fontAlgn="base" hangingPunct="0">
              <a:spcBef>
                <a:spcPct val="20000"/>
              </a:spcBef>
              <a:spcAft>
                <a:spcPct val="0"/>
              </a:spcAft>
              <a:buClr>
                <a:schemeClr val="accent1"/>
              </a:buClr>
              <a:buSzPct val="100000"/>
              <a:buFont typeface="Symbol" pitchFamily="18" charset="2"/>
              <a:buChar char=""/>
              <a:tabLst>
                <a:tab pos="852488" algn="l"/>
              </a:tabLst>
              <a:defRPr sz="1600">
                <a:solidFill>
                  <a:schemeClr val="tx2"/>
                </a:solidFill>
                <a:latin typeface="Candara" pitchFamily="34" charset="0"/>
                <a:ea typeface="ＭＳ Ｐゴシック" pitchFamily="34" charset="-128"/>
              </a:defRPr>
            </a:lvl9pPr>
          </a:lstStyle>
          <a:p>
            <a:pPr lvl="1" eaLnBrk="1" hangingPunct="1"/>
            <a:r>
              <a:rPr lang="en-GB" altLang="en-US" dirty="0"/>
              <a:t>Right of Subject Access</a:t>
            </a:r>
          </a:p>
        </p:txBody>
      </p:sp>
      <p:sp>
        <p:nvSpPr>
          <p:cNvPr id="12" name="Text Box 10"/>
          <p:cNvSpPr txBox="1">
            <a:spLocks noChangeArrowheads="1"/>
          </p:cNvSpPr>
          <p:nvPr/>
        </p:nvSpPr>
        <p:spPr bwMode="auto">
          <a:xfrm>
            <a:off x="914400" y="4983811"/>
            <a:ext cx="4876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852488" algn="l"/>
              </a:tabLst>
              <a:defRPr>
                <a:solidFill>
                  <a:schemeClr val="tx1"/>
                </a:solidFill>
                <a:latin typeface="Candara" pitchFamily="34" charset="0"/>
                <a:ea typeface="ＭＳ Ｐゴシック" pitchFamily="34" charset="-128"/>
              </a:defRPr>
            </a:lvl1pPr>
            <a:lvl2pPr marL="476250" indent="-285750" eaLnBrk="0" hangingPunct="0">
              <a:tabLst>
                <a:tab pos="852488" algn="l"/>
              </a:tabLst>
              <a:defRPr>
                <a:solidFill>
                  <a:schemeClr val="tx1"/>
                </a:solidFill>
                <a:latin typeface="Candara" pitchFamily="34" charset="0"/>
                <a:ea typeface="ＭＳ Ｐゴシック" pitchFamily="34" charset="-128"/>
              </a:defRPr>
            </a:lvl2pPr>
            <a:lvl3pPr marL="1143000" indent="-228600" eaLnBrk="0" hangingPunct="0">
              <a:tabLst>
                <a:tab pos="852488" algn="l"/>
              </a:tabLst>
              <a:defRPr>
                <a:solidFill>
                  <a:schemeClr val="tx1"/>
                </a:solidFill>
                <a:latin typeface="Candara" pitchFamily="34" charset="0"/>
                <a:ea typeface="ＭＳ Ｐゴシック" pitchFamily="34" charset="-128"/>
              </a:defRPr>
            </a:lvl3pPr>
            <a:lvl4pPr marL="1600200" indent="-228600" eaLnBrk="0" hangingPunct="0">
              <a:tabLst>
                <a:tab pos="852488" algn="l"/>
              </a:tabLst>
              <a:defRPr>
                <a:solidFill>
                  <a:schemeClr val="tx1"/>
                </a:solidFill>
                <a:latin typeface="Candara" pitchFamily="34" charset="0"/>
                <a:ea typeface="ＭＳ Ｐゴシック" pitchFamily="34" charset="-128"/>
              </a:defRPr>
            </a:lvl4pPr>
            <a:lvl5pPr marL="2057400" indent="-228600" eaLnBrk="0" hangingPunct="0">
              <a:tabLst>
                <a:tab pos="852488" algn="l"/>
              </a:tabLst>
              <a:defRPr>
                <a:solidFill>
                  <a:schemeClr val="tx1"/>
                </a:solidFill>
                <a:latin typeface="Candara" pitchFamily="34" charset="0"/>
                <a:ea typeface="ＭＳ Ｐゴシック" pitchFamily="34" charset="-128"/>
              </a:defRPr>
            </a:lvl5pPr>
            <a:lvl6pPr marL="25146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6pPr>
            <a:lvl7pPr marL="29718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7pPr>
            <a:lvl8pPr marL="34290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8pPr>
            <a:lvl9pPr marL="38862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9pPr>
          </a:lstStyle>
          <a:p>
            <a:pPr lvl="1" eaLnBrk="1" hangingPunct="1">
              <a:spcBef>
                <a:spcPct val="20000"/>
              </a:spcBef>
              <a:buClr>
                <a:schemeClr val="accent1"/>
              </a:buClr>
              <a:buSzPct val="100000"/>
              <a:buFont typeface="Symbol" pitchFamily="18" charset="2"/>
              <a:buChar char=""/>
            </a:pPr>
            <a:r>
              <a:rPr lang="en-GB" sz="2200" dirty="0">
                <a:solidFill>
                  <a:schemeClr val="tx2"/>
                </a:solidFill>
              </a:rPr>
              <a:t>Right to compensation for harm</a:t>
            </a:r>
            <a:endParaRPr lang="en-GB" dirty="0"/>
          </a:p>
        </p:txBody>
      </p:sp>
      <p:pic>
        <p:nvPicPr>
          <p:cNvPr id="13" name="Picture 2" descr="http://tse4.mm.bing.net/th?id=OIP.Me5ead99c84be49c39cfb4e4954f12afeo0&amp;w=78&amp;h=78&amp;c=7&amp;pid=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3" y="4825854"/>
            <a:ext cx="944055" cy="94405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0">
            <a:extLst>
              <a:ext uri="{FF2B5EF4-FFF2-40B4-BE49-F238E27FC236}">
                <a16:creationId xmlns:a16="http://schemas.microsoft.com/office/drawing/2014/main" id="{323835D2-D513-4ED8-A92B-41C3FB0CFEB6}"/>
              </a:ext>
            </a:extLst>
          </p:cNvPr>
          <p:cNvSpPr txBox="1">
            <a:spLocks noChangeArrowheads="1"/>
          </p:cNvSpPr>
          <p:nvPr/>
        </p:nvSpPr>
        <p:spPr bwMode="auto">
          <a:xfrm>
            <a:off x="914400" y="5688874"/>
            <a:ext cx="4876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852488" algn="l"/>
              </a:tabLst>
              <a:defRPr>
                <a:solidFill>
                  <a:schemeClr val="tx1"/>
                </a:solidFill>
                <a:latin typeface="Candara" pitchFamily="34" charset="0"/>
                <a:ea typeface="ＭＳ Ｐゴシック" pitchFamily="34" charset="-128"/>
              </a:defRPr>
            </a:lvl1pPr>
            <a:lvl2pPr marL="476250" indent="-285750" eaLnBrk="0" hangingPunct="0">
              <a:tabLst>
                <a:tab pos="852488" algn="l"/>
              </a:tabLst>
              <a:defRPr>
                <a:solidFill>
                  <a:schemeClr val="tx1"/>
                </a:solidFill>
                <a:latin typeface="Candara" pitchFamily="34" charset="0"/>
                <a:ea typeface="ＭＳ Ｐゴシック" pitchFamily="34" charset="-128"/>
              </a:defRPr>
            </a:lvl2pPr>
            <a:lvl3pPr marL="1143000" indent="-228600" eaLnBrk="0" hangingPunct="0">
              <a:tabLst>
                <a:tab pos="852488" algn="l"/>
              </a:tabLst>
              <a:defRPr>
                <a:solidFill>
                  <a:schemeClr val="tx1"/>
                </a:solidFill>
                <a:latin typeface="Candara" pitchFamily="34" charset="0"/>
                <a:ea typeface="ＭＳ Ｐゴシック" pitchFamily="34" charset="-128"/>
              </a:defRPr>
            </a:lvl3pPr>
            <a:lvl4pPr marL="1600200" indent="-228600" eaLnBrk="0" hangingPunct="0">
              <a:tabLst>
                <a:tab pos="852488" algn="l"/>
              </a:tabLst>
              <a:defRPr>
                <a:solidFill>
                  <a:schemeClr val="tx1"/>
                </a:solidFill>
                <a:latin typeface="Candara" pitchFamily="34" charset="0"/>
                <a:ea typeface="ＭＳ Ｐゴシック" pitchFamily="34" charset="-128"/>
              </a:defRPr>
            </a:lvl4pPr>
            <a:lvl5pPr marL="2057400" indent="-228600" eaLnBrk="0" hangingPunct="0">
              <a:tabLst>
                <a:tab pos="852488" algn="l"/>
              </a:tabLst>
              <a:defRPr>
                <a:solidFill>
                  <a:schemeClr val="tx1"/>
                </a:solidFill>
                <a:latin typeface="Candara" pitchFamily="34" charset="0"/>
                <a:ea typeface="ＭＳ Ｐゴシック" pitchFamily="34" charset="-128"/>
              </a:defRPr>
            </a:lvl5pPr>
            <a:lvl6pPr marL="25146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6pPr>
            <a:lvl7pPr marL="29718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7pPr>
            <a:lvl8pPr marL="34290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8pPr>
            <a:lvl9pPr marL="3886200" indent="-228600" eaLnBrk="0" fontAlgn="base" hangingPunct="0">
              <a:spcBef>
                <a:spcPct val="0"/>
              </a:spcBef>
              <a:spcAft>
                <a:spcPct val="0"/>
              </a:spcAft>
              <a:tabLst>
                <a:tab pos="852488" algn="l"/>
              </a:tabLst>
              <a:defRPr>
                <a:solidFill>
                  <a:schemeClr val="tx1"/>
                </a:solidFill>
                <a:latin typeface="Candara" pitchFamily="34" charset="0"/>
                <a:ea typeface="ＭＳ Ｐゴシック" pitchFamily="34" charset="-128"/>
              </a:defRPr>
            </a:lvl9pPr>
          </a:lstStyle>
          <a:p>
            <a:pPr lvl="1" eaLnBrk="1" hangingPunct="1">
              <a:spcBef>
                <a:spcPct val="20000"/>
              </a:spcBef>
              <a:buClr>
                <a:schemeClr val="accent1"/>
              </a:buClr>
              <a:buSzPct val="100000"/>
              <a:buFont typeface="Symbol" pitchFamily="18" charset="2"/>
              <a:buChar char=""/>
            </a:pPr>
            <a:r>
              <a:rPr lang="en-GB" sz="2200" dirty="0">
                <a:solidFill>
                  <a:schemeClr val="tx2"/>
                </a:solidFill>
              </a:rPr>
              <a:t>… and many others</a:t>
            </a:r>
            <a:endParaRPr lang="en-GB" dirty="0"/>
          </a:p>
        </p:txBody>
      </p:sp>
    </p:spTree>
    <p:extLst>
      <p:ext uri="{BB962C8B-B14F-4D97-AF65-F5344CB8AC3E}">
        <p14:creationId xmlns:p14="http://schemas.microsoft.com/office/powerpoint/2010/main" val="70162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9216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921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921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7" grpId="0" autoUpdateAnimBg="0"/>
      <p:bldP spid="92170" grpId="0" autoUpdateAnimBg="0"/>
      <p:bldP spid="92173" grpId="0" autoUpdateAnimBg="0"/>
      <p:bldP spid="12"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D2C7B-E8EB-4A13-83F1-8F0FE09CA40A}"/>
              </a:ext>
            </a:extLst>
          </p:cNvPr>
          <p:cNvSpPr>
            <a:spLocks noGrp="1"/>
          </p:cNvSpPr>
          <p:nvPr>
            <p:ph type="title"/>
          </p:nvPr>
        </p:nvSpPr>
        <p:spPr/>
        <p:txBody>
          <a:bodyPr/>
          <a:lstStyle/>
          <a:p>
            <a:r>
              <a:rPr lang="en-GB" dirty="0"/>
              <a:t>The legislation</a:t>
            </a:r>
          </a:p>
        </p:txBody>
      </p:sp>
      <p:sp>
        <p:nvSpPr>
          <p:cNvPr id="3" name="Content Placeholder 2">
            <a:extLst>
              <a:ext uri="{FF2B5EF4-FFF2-40B4-BE49-F238E27FC236}">
                <a16:creationId xmlns:a16="http://schemas.microsoft.com/office/drawing/2014/main" id="{24465FDB-F302-48CD-91C9-ADCA0BBBDA09}"/>
              </a:ext>
            </a:extLst>
          </p:cNvPr>
          <p:cNvSpPr>
            <a:spLocks noGrp="1"/>
          </p:cNvSpPr>
          <p:nvPr>
            <p:ph idx="1"/>
          </p:nvPr>
        </p:nvSpPr>
        <p:spPr>
          <a:xfrm>
            <a:off x="755576" y="2780928"/>
            <a:ext cx="8064896" cy="3738934"/>
          </a:xfrm>
        </p:spPr>
        <p:txBody>
          <a:bodyPr/>
          <a:lstStyle/>
          <a:p>
            <a:pPr>
              <a:spcBef>
                <a:spcPts val="300"/>
              </a:spcBef>
            </a:pPr>
            <a:r>
              <a:rPr lang="en-GB" sz="2800" dirty="0"/>
              <a:t>General Data Protection Regulation (EU) 2016/679</a:t>
            </a:r>
          </a:p>
          <a:p>
            <a:pPr marL="0" indent="0">
              <a:spcBef>
                <a:spcPts val="300"/>
              </a:spcBef>
              <a:buNone/>
            </a:pPr>
            <a:r>
              <a:rPr lang="en-GB" dirty="0"/>
              <a:t>	</a:t>
            </a:r>
            <a:r>
              <a:rPr lang="en-GB" sz="2000" dirty="0"/>
              <a:t>supported by</a:t>
            </a:r>
          </a:p>
          <a:p>
            <a:pPr>
              <a:spcBef>
                <a:spcPts val="300"/>
              </a:spcBef>
            </a:pPr>
            <a:r>
              <a:rPr lang="en-GB" sz="2800" dirty="0"/>
              <a:t>Data Protection Act 2018</a:t>
            </a:r>
          </a:p>
          <a:p>
            <a:pPr marL="0" indent="0">
              <a:spcBef>
                <a:spcPts val="300"/>
              </a:spcBef>
              <a:buNone/>
            </a:pPr>
            <a:r>
              <a:rPr lang="en-GB" dirty="0"/>
              <a:t>	</a:t>
            </a:r>
            <a:r>
              <a:rPr lang="en-GB" sz="2000" dirty="0"/>
              <a:t>meanwhile</a:t>
            </a:r>
          </a:p>
          <a:p>
            <a:pPr>
              <a:spcBef>
                <a:spcPts val="300"/>
              </a:spcBef>
            </a:pPr>
            <a:r>
              <a:rPr lang="en-GB" sz="2800" dirty="0"/>
              <a:t>Privacy &amp; Electronic Communications Regulations</a:t>
            </a:r>
          </a:p>
          <a:p>
            <a:pPr marL="0" indent="0">
              <a:spcBef>
                <a:spcPts val="300"/>
              </a:spcBef>
              <a:buNone/>
            </a:pPr>
            <a:r>
              <a:rPr lang="en-GB" sz="1800" dirty="0"/>
              <a:t>	</a:t>
            </a:r>
            <a:r>
              <a:rPr lang="en-GB" sz="2000" dirty="0"/>
              <a:t>is under review and will (eventually) become</a:t>
            </a:r>
          </a:p>
          <a:p>
            <a:pPr>
              <a:spcBef>
                <a:spcPts val="300"/>
              </a:spcBef>
            </a:pPr>
            <a:r>
              <a:rPr lang="en-GB" sz="2800" dirty="0"/>
              <a:t>new </a:t>
            </a:r>
            <a:r>
              <a:rPr lang="en-GB" sz="2800" dirty="0" err="1"/>
              <a:t>ePrivacy</a:t>
            </a:r>
            <a:r>
              <a:rPr lang="en-GB" sz="2800" dirty="0"/>
              <a:t> Regulation</a:t>
            </a:r>
          </a:p>
          <a:p>
            <a:pPr marL="0" indent="0">
              <a:buNone/>
            </a:pPr>
            <a:endParaRPr lang="en-GB" dirty="0"/>
          </a:p>
        </p:txBody>
      </p:sp>
    </p:spTree>
    <p:extLst>
      <p:ext uri="{BB962C8B-B14F-4D97-AF65-F5344CB8AC3E}">
        <p14:creationId xmlns:p14="http://schemas.microsoft.com/office/powerpoint/2010/main" val="347131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64F4-C1DC-4DF0-8E48-D0CD44F68202}"/>
              </a:ext>
            </a:extLst>
          </p:cNvPr>
          <p:cNvSpPr>
            <a:spLocks noGrp="1"/>
          </p:cNvSpPr>
          <p:nvPr>
            <p:ph type="title"/>
          </p:nvPr>
        </p:nvSpPr>
        <p:spPr/>
        <p:txBody>
          <a:bodyPr/>
          <a:lstStyle/>
          <a:p>
            <a:r>
              <a:rPr lang="en-GB" dirty="0"/>
              <a:t>Data Protection Act 2018</a:t>
            </a:r>
          </a:p>
        </p:txBody>
      </p:sp>
      <p:sp>
        <p:nvSpPr>
          <p:cNvPr id="3" name="Content Placeholder 2">
            <a:extLst>
              <a:ext uri="{FF2B5EF4-FFF2-40B4-BE49-F238E27FC236}">
                <a16:creationId xmlns:a16="http://schemas.microsoft.com/office/drawing/2014/main" id="{2FF4DBE7-71D1-4B10-848E-4532215E954B}"/>
              </a:ext>
            </a:extLst>
          </p:cNvPr>
          <p:cNvSpPr>
            <a:spLocks noGrp="1"/>
          </p:cNvSpPr>
          <p:nvPr>
            <p:ph idx="1"/>
          </p:nvPr>
        </p:nvSpPr>
        <p:spPr>
          <a:xfrm>
            <a:off x="457200" y="1988840"/>
            <a:ext cx="8075240" cy="4209331"/>
          </a:xfrm>
        </p:spPr>
        <p:txBody>
          <a:bodyPr/>
          <a:lstStyle/>
          <a:p>
            <a:r>
              <a:rPr lang="en-GB" sz="2200" dirty="0"/>
              <a:t>Part 1: Preliminary</a:t>
            </a:r>
          </a:p>
          <a:p>
            <a:r>
              <a:rPr lang="en-GB" sz="2200" dirty="0"/>
              <a:t>Part 2: General processing</a:t>
            </a:r>
          </a:p>
          <a:p>
            <a:pPr lvl="1"/>
            <a:r>
              <a:rPr lang="en-GB" sz="1800" dirty="0"/>
              <a:t>CHAPTER 1: Scope and definitions</a:t>
            </a:r>
          </a:p>
          <a:p>
            <a:pPr lvl="1"/>
            <a:r>
              <a:rPr lang="en-GB" sz="1800" dirty="0"/>
              <a:t>CHAPTER 2: The GDPR</a:t>
            </a:r>
          </a:p>
          <a:p>
            <a:pPr lvl="1"/>
            <a:r>
              <a:rPr lang="en-GB" sz="1800" dirty="0"/>
              <a:t>CHAPTER 3: Other general processing</a:t>
            </a:r>
          </a:p>
          <a:p>
            <a:r>
              <a:rPr lang="en-GB" sz="2200" dirty="0"/>
              <a:t>Part 3: Law enforcement processing</a:t>
            </a:r>
          </a:p>
          <a:p>
            <a:r>
              <a:rPr lang="en-GB" sz="2200" dirty="0"/>
              <a:t>Part 4: Intelligence services processing</a:t>
            </a:r>
          </a:p>
          <a:p>
            <a:r>
              <a:rPr lang="en-GB" sz="2200" dirty="0"/>
              <a:t>Part 5: The Information Commissioner</a:t>
            </a:r>
          </a:p>
          <a:p>
            <a:r>
              <a:rPr lang="en-GB" sz="2200" dirty="0"/>
              <a:t>Part 6: Enforcement</a:t>
            </a:r>
          </a:p>
          <a:p>
            <a:r>
              <a:rPr lang="en-GB" sz="2200" dirty="0"/>
              <a:t>Part 7: Supplementary and final provision</a:t>
            </a:r>
          </a:p>
          <a:p>
            <a:r>
              <a:rPr lang="en-GB" sz="2200" dirty="0"/>
              <a:t>Schedules 1 – 20</a:t>
            </a:r>
          </a:p>
        </p:txBody>
      </p:sp>
      <p:sp>
        <p:nvSpPr>
          <p:cNvPr id="7" name="Content Placeholder 2">
            <a:extLst>
              <a:ext uri="{FF2B5EF4-FFF2-40B4-BE49-F238E27FC236}">
                <a16:creationId xmlns:a16="http://schemas.microsoft.com/office/drawing/2014/main" id="{F26E07FF-F8C0-419C-80BF-CEADCFA50C6C}"/>
              </a:ext>
            </a:extLst>
          </p:cNvPr>
          <p:cNvSpPr txBox="1">
            <a:spLocks/>
          </p:cNvSpPr>
          <p:nvPr/>
        </p:nvSpPr>
        <p:spPr bwMode="auto">
          <a:xfrm>
            <a:off x="5940152" y="2669780"/>
            <a:ext cx="2746648" cy="352839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100000"/>
              <a:buFont typeface="Symbol" pitchFamily="18" charset="2"/>
              <a:buChar char=""/>
              <a:defRPr sz="24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a:solidFill>
                  <a:schemeClr val="tx2"/>
                </a:solidFill>
                <a:latin typeface="+mn-lt"/>
                <a:ea typeface="+mn-ea"/>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a:solidFill>
                  <a:schemeClr val="tx2"/>
                </a:solidFill>
                <a:latin typeface="+mn-lt"/>
                <a:ea typeface="+mn-ea"/>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sz="2000">
                <a:solidFill>
                  <a:schemeClr val="tx2"/>
                </a:solidFill>
                <a:latin typeface="+mn-lt"/>
                <a:ea typeface="+mn-ea"/>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5pPr>
            <a:lvl6pPr marL="19192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6pPr>
            <a:lvl7pPr marL="23764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7pPr>
            <a:lvl8pPr marL="28336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8pPr>
            <a:lvl9pPr marL="3290888" indent="-228600" algn="l" rtl="0" fontAlgn="base">
              <a:spcBef>
                <a:spcPct val="20000"/>
              </a:spcBef>
              <a:spcAft>
                <a:spcPct val="0"/>
              </a:spcAft>
              <a:buClr>
                <a:schemeClr val="accent1"/>
              </a:buClr>
              <a:buSzPct val="100000"/>
              <a:buFont typeface="Symbol" pitchFamily="18" charset="2"/>
              <a:buChar char=""/>
              <a:defRPr sz="1600">
                <a:solidFill>
                  <a:schemeClr val="tx2"/>
                </a:solidFill>
                <a:latin typeface="+mn-lt"/>
                <a:ea typeface="+mn-ea"/>
              </a:defRPr>
            </a:lvl9pPr>
          </a:lstStyle>
          <a:p>
            <a:pPr marL="360000" lvl="2">
              <a:spcBef>
                <a:spcPts val="0"/>
              </a:spcBef>
            </a:pPr>
            <a:r>
              <a:rPr lang="en-GB" sz="1600" i="1" dirty="0"/>
              <a:t>Meaning of certain terms used in the GDPR</a:t>
            </a:r>
          </a:p>
          <a:p>
            <a:pPr marL="360000" lvl="2">
              <a:spcBef>
                <a:spcPts val="0"/>
              </a:spcBef>
            </a:pPr>
            <a:r>
              <a:rPr lang="en-GB" sz="1600" i="1" dirty="0"/>
              <a:t>Lawfulness of processing</a:t>
            </a:r>
          </a:p>
          <a:p>
            <a:pPr marL="360000" lvl="2">
              <a:spcBef>
                <a:spcPts val="0"/>
              </a:spcBef>
            </a:pPr>
            <a:r>
              <a:rPr lang="en-GB" sz="1600" i="1" dirty="0"/>
              <a:t>Special categories of personal data</a:t>
            </a:r>
          </a:p>
          <a:p>
            <a:pPr marL="360000" lvl="2">
              <a:spcBef>
                <a:spcPts val="0"/>
              </a:spcBef>
            </a:pPr>
            <a:r>
              <a:rPr lang="en-GB" sz="1600" i="1" dirty="0"/>
              <a:t>Rights of the data subject</a:t>
            </a:r>
          </a:p>
          <a:p>
            <a:pPr marL="360000" lvl="2">
              <a:spcBef>
                <a:spcPts val="0"/>
              </a:spcBef>
            </a:pPr>
            <a:r>
              <a:rPr lang="en-GB" sz="1600" i="1" dirty="0"/>
              <a:t>Restrictions on data subject's rights</a:t>
            </a:r>
          </a:p>
          <a:p>
            <a:pPr marL="360000" lvl="2">
              <a:spcBef>
                <a:spcPts val="0"/>
              </a:spcBef>
            </a:pPr>
            <a:r>
              <a:rPr lang="en-GB" sz="1600" i="1" dirty="0"/>
              <a:t>Accreditation of certification providers</a:t>
            </a:r>
          </a:p>
          <a:p>
            <a:pPr marL="360000" lvl="2">
              <a:spcBef>
                <a:spcPts val="0"/>
              </a:spcBef>
            </a:pPr>
            <a:r>
              <a:rPr lang="en-GB" sz="1600" i="1" dirty="0"/>
              <a:t>Transfers of personal data to third countries etc</a:t>
            </a:r>
          </a:p>
          <a:p>
            <a:pPr marL="360000" lvl="2">
              <a:spcBef>
                <a:spcPts val="0"/>
              </a:spcBef>
            </a:pPr>
            <a:r>
              <a:rPr lang="en-GB" sz="1600" i="1" dirty="0"/>
              <a:t>Specific processing situations</a:t>
            </a:r>
          </a:p>
        </p:txBody>
      </p:sp>
      <p:cxnSp>
        <p:nvCxnSpPr>
          <p:cNvPr id="9" name="Straight Arrow Connector 8">
            <a:extLst>
              <a:ext uri="{FF2B5EF4-FFF2-40B4-BE49-F238E27FC236}">
                <a16:creationId xmlns:a16="http://schemas.microsoft.com/office/drawing/2014/main" id="{EDDAB3D0-EB9A-4F9E-A6CD-EE88887955B4}"/>
              </a:ext>
            </a:extLst>
          </p:cNvPr>
          <p:cNvCxnSpPr>
            <a:cxnSpLocks/>
          </p:cNvCxnSpPr>
          <p:nvPr/>
        </p:nvCxnSpPr>
        <p:spPr>
          <a:xfrm>
            <a:off x="3347864" y="3284984"/>
            <a:ext cx="259228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475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3">
                                            <p:txEl>
                                              <p:pRg st="5" end="5"/>
                                            </p:txEl>
                                          </p:spTgt>
                                        </p:tgtEl>
                                      </p:cBhvr>
                                    </p:animEffect>
                                    <p:set>
                                      <p:cBhvr>
                                        <p:cTn id="53"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3">
                                            <p:txEl>
                                              <p:pRg st="6" end="6"/>
                                            </p:txEl>
                                          </p:spTgt>
                                        </p:tgtEl>
                                      </p:cBhvr>
                                    </p:animEffect>
                                    <p:set>
                                      <p:cBhvr>
                                        <p:cTn id="58" dur="1" fill="hold">
                                          <p:stCondLst>
                                            <p:cond delay="4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229A-26F7-414C-8530-A05C72F29200}"/>
              </a:ext>
            </a:extLst>
          </p:cNvPr>
          <p:cNvSpPr>
            <a:spLocks noGrp="1"/>
          </p:cNvSpPr>
          <p:nvPr>
            <p:ph type="title"/>
          </p:nvPr>
        </p:nvSpPr>
        <p:spPr/>
        <p:txBody>
          <a:bodyPr/>
          <a:lstStyle/>
          <a:p>
            <a:r>
              <a:rPr lang="en-GB" dirty="0"/>
              <a:t>Elements of GDPR</a:t>
            </a:r>
          </a:p>
        </p:txBody>
      </p:sp>
      <p:sp>
        <p:nvSpPr>
          <p:cNvPr id="5" name="TextBox 4">
            <a:hlinkClick r:id="" action="ppaction://customshow?id=0&amp;return=true"/>
            <a:extLst>
              <a:ext uri="{FF2B5EF4-FFF2-40B4-BE49-F238E27FC236}">
                <a16:creationId xmlns:a16="http://schemas.microsoft.com/office/drawing/2014/main" id="{7C2397A5-4DE9-43B1-A925-DA136307F5B0}"/>
              </a:ext>
            </a:extLst>
          </p:cNvPr>
          <p:cNvSpPr txBox="1"/>
          <p:nvPr/>
        </p:nvSpPr>
        <p:spPr>
          <a:xfrm>
            <a:off x="827584" y="5852100"/>
            <a:ext cx="7560840" cy="523220"/>
          </a:xfrm>
          <a:prstGeom prst="rect">
            <a:avLst/>
          </a:prstGeom>
          <a:solidFill>
            <a:srgbClr val="FFC000"/>
          </a:solidFill>
          <a:ln w="25400">
            <a:solidFill>
              <a:schemeClr val="accent1"/>
            </a:solidFill>
          </a:ln>
        </p:spPr>
        <p:txBody>
          <a:bodyPr wrap="square" rtlCol="0">
            <a:spAutoFit/>
          </a:bodyPr>
          <a:lstStyle/>
          <a:p>
            <a:pPr algn="ctr"/>
            <a:r>
              <a:rPr lang="en-GB" sz="2800" dirty="0"/>
              <a:t>Personal data</a:t>
            </a:r>
          </a:p>
        </p:txBody>
      </p:sp>
      <p:sp>
        <p:nvSpPr>
          <p:cNvPr id="6" name="TextBox 5">
            <a:hlinkClick r:id="" action="ppaction://customshow?id=1&amp;return=true"/>
            <a:extLst>
              <a:ext uri="{FF2B5EF4-FFF2-40B4-BE49-F238E27FC236}">
                <a16:creationId xmlns:a16="http://schemas.microsoft.com/office/drawing/2014/main" id="{2618CB0B-D8B3-46C0-9194-51864A8D1959}"/>
              </a:ext>
            </a:extLst>
          </p:cNvPr>
          <p:cNvSpPr txBox="1"/>
          <p:nvPr/>
        </p:nvSpPr>
        <p:spPr>
          <a:xfrm>
            <a:off x="1115616" y="5328880"/>
            <a:ext cx="6912768" cy="523220"/>
          </a:xfrm>
          <a:prstGeom prst="rect">
            <a:avLst/>
          </a:prstGeom>
          <a:solidFill>
            <a:srgbClr val="92D050"/>
          </a:solidFill>
          <a:ln w="25400">
            <a:solidFill>
              <a:schemeClr val="accent1"/>
            </a:solidFill>
          </a:ln>
        </p:spPr>
        <p:txBody>
          <a:bodyPr wrap="square" rtlCol="0">
            <a:spAutoFit/>
          </a:bodyPr>
          <a:lstStyle/>
          <a:p>
            <a:pPr algn="ctr"/>
            <a:r>
              <a:rPr lang="en-GB" sz="2800" dirty="0"/>
              <a:t>Processing</a:t>
            </a:r>
          </a:p>
        </p:txBody>
      </p:sp>
      <p:sp>
        <p:nvSpPr>
          <p:cNvPr id="7" name="TextBox 6">
            <a:hlinkClick r:id="" action="ppaction://customshow?id=2&amp;return=true"/>
            <a:extLst>
              <a:ext uri="{FF2B5EF4-FFF2-40B4-BE49-F238E27FC236}">
                <a16:creationId xmlns:a16="http://schemas.microsoft.com/office/drawing/2014/main" id="{DFFB6291-2283-4B15-8925-3CDF7946C7A3}"/>
              </a:ext>
            </a:extLst>
          </p:cNvPr>
          <p:cNvSpPr txBox="1"/>
          <p:nvPr/>
        </p:nvSpPr>
        <p:spPr>
          <a:xfrm>
            <a:off x="1475224" y="4805660"/>
            <a:ext cx="6265128" cy="523220"/>
          </a:xfrm>
          <a:prstGeom prst="rect">
            <a:avLst/>
          </a:prstGeom>
          <a:solidFill>
            <a:srgbClr val="00B0F0"/>
          </a:solidFill>
          <a:ln w="25400">
            <a:solidFill>
              <a:schemeClr val="accent1"/>
            </a:solidFill>
          </a:ln>
        </p:spPr>
        <p:txBody>
          <a:bodyPr wrap="square" rtlCol="0">
            <a:spAutoFit/>
          </a:bodyPr>
          <a:lstStyle/>
          <a:p>
            <a:pPr algn="ctr"/>
            <a:r>
              <a:rPr lang="en-GB" sz="2800" dirty="0"/>
              <a:t>Data Controller</a:t>
            </a:r>
          </a:p>
        </p:txBody>
      </p:sp>
      <p:sp>
        <p:nvSpPr>
          <p:cNvPr id="8" name="TextBox 7">
            <a:hlinkClick r:id="" action="ppaction://customshow?id=3&amp;return=true"/>
            <a:extLst>
              <a:ext uri="{FF2B5EF4-FFF2-40B4-BE49-F238E27FC236}">
                <a16:creationId xmlns:a16="http://schemas.microsoft.com/office/drawing/2014/main" id="{38342361-D702-4512-9C09-5716875D3CB0}"/>
              </a:ext>
            </a:extLst>
          </p:cNvPr>
          <p:cNvSpPr txBox="1"/>
          <p:nvPr/>
        </p:nvSpPr>
        <p:spPr>
          <a:xfrm>
            <a:off x="2411760" y="2743557"/>
            <a:ext cx="1661993" cy="2062103"/>
          </a:xfrm>
          <a:prstGeom prst="rect">
            <a:avLst/>
          </a:prstGeom>
          <a:solidFill>
            <a:srgbClr val="FF0000"/>
          </a:solidFill>
          <a:ln w="25400">
            <a:solidFill>
              <a:schemeClr val="accent1"/>
            </a:solidFill>
          </a:ln>
        </p:spPr>
        <p:txBody>
          <a:bodyPr vert="vert270" wrap="square" rtlCol="0">
            <a:spAutoFit/>
          </a:bodyPr>
          <a:lstStyle/>
          <a:p>
            <a:pPr algn="ctr"/>
            <a:endParaRPr lang="en-GB" sz="3200" dirty="0"/>
          </a:p>
          <a:p>
            <a:pPr algn="ctr"/>
            <a:r>
              <a:rPr lang="en-GB" sz="3200" dirty="0"/>
              <a:t>Legal basis</a:t>
            </a:r>
          </a:p>
          <a:p>
            <a:pPr algn="ctr"/>
            <a:endParaRPr lang="en-GB" sz="3200" dirty="0"/>
          </a:p>
        </p:txBody>
      </p:sp>
      <p:sp>
        <p:nvSpPr>
          <p:cNvPr id="10" name="TextBox 9">
            <a:hlinkClick r:id="" action="ppaction://customshow?id=4&amp;return=true"/>
            <a:extLst>
              <a:ext uri="{FF2B5EF4-FFF2-40B4-BE49-F238E27FC236}">
                <a16:creationId xmlns:a16="http://schemas.microsoft.com/office/drawing/2014/main" id="{1433D3A9-765E-4690-8D62-BF6E3CDCF8B1}"/>
              </a:ext>
            </a:extLst>
          </p:cNvPr>
          <p:cNvSpPr txBox="1"/>
          <p:nvPr/>
        </p:nvSpPr>
        <p:spPr>
          <a:xfrm>
            <a:off x="5364088" y="2743557"/>
            <a:ext cx="1661993" cy="2062103"/>
          </a:xfrm>
          <a:prstGeom prst="rect">
            <a:avLst/>
          </a:prstGeom>
          <a:solidFill>
            <a:srgbClr val="FFFF00"/>
          </a:solidFill>
          <a:ln w="25400">
            <a:solidFill>
              <a:schemeClr val="accent1"/>
            </a:solidFill>
          </a:ln>
        </p:spPr>
        <p:txBody>
          <a:bodyPr vert="vert270" wrap="square" rtlCol="0">
            <a:spAutoFit/>
          </a:bodyPr>
          <a:lstStyle/>
          <a:p>
            <a:pPr algn="ctr"/>
            <a:endParaRPr lang="en-GB" sz="3200" dirty="0"/>
          </a:p>
          <a:p>
            <a:pPr algn="ctr"/>
            <a:r>
              <a:rPr lang="en-GB" sz="3200" dirty="0"/>
              <a:t>Principles</a:t>
            </a:r>
          </a:p>
          <a:p>
            <a:pPr algn="ctr"/>
            <a:endParaRPr lang="en-GB" sz="3200" dirty="0"/>
          </a:p>
        </p:txBody>
      </p:sp>
      <p:sp>
        <p:nvSpPr>
          <p:cNvPr id="11" name="Isosceles Triangle 10">
            <a:extLst>
              <a:ext uri="{FF2B5EF4-FFF2-40B4-BE49-F238E27FC236}">
                <a16:creationId xmlns:a16="http://schemas.microsoft.com/office/drawing/2014/main" id="{C24324FE-B2DE-4F74-8BD3-D51405E76B08}"/>
              </a:ext>
            </a:extLst>
          </p:cNvPr>
          <p:cNvSpPr/>
          <p:nvPr/>
        </p:nvSpPr>
        <p:spPr>
          <a:xfrm>
            <a:off x="1763688" y="1826567"/>
            <a:ext cx="5760640" cy="91440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6CBA12C2-236B-4182-AFA9-900E1509CF17}"/>
              </a:ext>
            </a:extLst>
          </p:cNvPr>
          <p:cNvSpPr txBox="1"/>
          <p:nvPr/>
        </p:nvSpPr>
        <p:spPr>
          <a:xfrm>
            <a:off x="3539378" y="2113895"/>
            <a:ext cx="2209259" cy="584775"/>
          </a:xfrm>
          <a:prstGeom prst="rect">
            <a:avLst/>
          </a:prstGeom>
          <a:noFill/>
        </p:spPr>
        <p:txBody>
          <a:bodyPr wrap="none" rtlCol="0">
            <a:spAutoFit/>
          </a:bodyPr>
          <a:lstStyle/>
          <a:p>
            <a:r>
              <a:rPr lang="en-GB" sz="3200" dirty="0"/>
              <a:t>Compliance</a:t>
            </a:r>
          </a:p>
        </p:txBody>
      </p:sp>
      <p:sp>
        <p:nvSpPr>
          <p:cNvPr id="13" name="Star: 5 Points 12">
            <a:extLst>
              <a:ext uri="{FF2B5EF4-FFF2-40B4-BE49-F238E27FC236}">
                <a16:creationId xmlns:a16="http://schemas.microsoft.com/office/drawing/2014/main" id="{E31B206C-732D-4832-B6BE-7FDAD03DBE20}"/>
              </a:ext>
            </a:extLst>
          </p:cNvPr>
          <p:cNvSpPr/>
          <p:nvPr/>
        </p:nvSpPr>
        <p:spPr>
          <a:xfrm>
            <a:off x="4186807" y="1220275"/>
            <a:ext cx="914400" cy="914400"/>
          </a:xfrm>
          <a:prstGeom prst="star5">
            <a:avLst/>
          </a:pr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849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Personal data (Article 4(1))</a:t>
            </a:r>
          </a:p>
        </p:txBody>
      </p:sp>
      <p:sp>
        <p:nvSpPr>
          <p:cNvPr id="3" name="Content Placeholder 2"/>
          <p:cNvSpPr>
            <a:spLocks noGrp="1"/>
          </p:cNvSpPr>
          <p:nvPr>
            <p:ph idx="1"/>
          </p:nvPr>
        </p:nvSpPr>
        <p:spPr>
          <a:xfrm>
            <a:off x="871538" y="2674938"/>
            <a:ext cx="7732910" cy="3451225"/>
          </a:xfrm>
        </p:spPr>
        <p:txBody>
          <a:bodyPr/>
          <a:lstStyle/>
          <a:p>
            <a:r>
              <a:rPr lang="en-GB" dirty="0"/>
              <a:t>“'personal data' means any information relating to an identified or identifiable natural person ('data subject');</a:t>
            </a:r>
          </a:p>
          <a:p>
            <a:r>
              <a:rPr lang="en-GB" dirty="0"/>
              <a:t>an identifiable natural person is one who can be identified, directly or indirectly, in particular by reference to an identifier such as a name, an identification number, location data, an online identifier or to one or more factors specific to the physical, physiological, genetic, mental, economic, cultural or social identity of that natural person;”</a:t>
            </a:r>
          </a:p>
        </p:txBody>
      </p:sp>
      <p:sp>
        <p:nvSpPr>
          <p:cNvPr id="4" name="Oval 5">
            <a:extLst>
              <a:ext uri="{FF2B5EF4-FFF2-40B4-BE49-F238E27FC236}">
                <a16:creationId xmlns:a16="http://schemas.microsoft.com/office/drawing/2014/main" id="{0C97F846-BEBB-4A7C-8B57-DE1ECB84B067}"/>
              </a:ext>
            </a:extLst>
          </p:cNvPr>
          <p:cNvSpPr>
            <a:spLocks noChangeArrowheads="1"/>
          </p:cNvSpPr>
          <p:nvPr/>
        </p:nvSpPr>
        <p:spPr bwMode="auto">
          <a:xfrm>
            <a:off x="906568" y="2996952"/>
            <a:ext cx="3665431" cy="533400"/>
          </a:xfrm>
          <a:prstGeom prst="ellipse">
            <a:avLst/>
          </a:pr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pitchFamily="34" charset="-128"/>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pitchFamily="34" charset="-128"/>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9pPr>
          </a:lstStyle>
          <a:p>
            <a:pPr eaLnBrk="1" hangingPunct="1">
              <a:spcBef>
                <a:spcPct val="0"/>
              </a:spcBef>
              <a:buClrTx/>
              <a:buSzTx/>
              <a:buFontTx/>
              <a:buNone/>
            </a:pPr>
            <a:endParaRPr lang="en-GB" altLang="en-US" sz="1800">
              <a:solidFill>
                <a:schemeClr val="tx1"/>
              </a:solidFill>
            </a:endParaRPr>
          </a:p>
        </p:txBody>
      </p:sp>
    </p:spTree>
    <p:extLst>
      <p:ext uri="{BB962C8B-B14F-4D97-AF65-F5344CB8AC3E}">
        <p14:creationId xmlns:p14="http://schemas.microsoft.com/office/powerpoint/2010/main" val="263810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DCD1-1E8F-4128-858D-E638E9A395C2}"/>
              </a:ext>
            </a:extLst>
          </p:cNvPr>
          <p:cNvSpPr>
            <a:spLocks noGrp="1"/>
          </p:cNvSpPr>
          <p:nvPr>
            <p:ph type="title"/>
          </p:nvPr>
        </p:nvSpPr>
        <p:spPr/>
        <p:txBody>
          <a:bodyPr/>
          <a:lstStyle/>
          <a:p>
            <a:r>
              <a:rPr lang="en-GB" dirty="0"/>
              <a:t>QUIZ</a:t>
            </a:r>
            <a:br>
              <a:rPr lang="en-GB" dirty="0"/>
            </a:br>
            <a:r>
              <a:rPr lang="en-GB" sz="2800" dirty="0"/>
              <a:t>Which of the following could contain personal data?</a:t>
            </a:r>
            <a:endParaRPr lang="en-GB" dirty="0"/>
          </a:p>
        </p:txBody>
      </p:sp>
      <p:sp>
        <p:nvSpPr>
          <p:cNvPr id="3" name="Content Placeholder 2">
            <a:extLst>
              <a:ext uri="{FF2B5EF4-FFF2-40B4-BE49-F238E27FC236}">
                <a16:creationId xmlns:a16="http://schemas.microsoft.com/office/drawing/2014/main" id="{14666B78-7B99-4CFE-A27C-0A8D8CEEF2DB}"/>
              </a:ext>
            </a:extLst>
          </p:cNvPr>
          <p:cNvSpPr>
            <a:spLocks noGrp="1"/>
          </p:cNvSpPr>
          <p:nvPr>
            <p:ph idx="1"/>
          </p:nvPr>
        </p:nvSpPr>
        <p:spPr>
          <a:xfrm>
            <a:off x="457200" y="2564904"/>
            <a:ext cx="8363272" cy="3561259"/>
          </a:xfrm>
        </p:spPr>
        <p:txBody>
          <a:bodyPr/>
          <a:lstStyle/>
          <a:p>
            <a:pPr marL="457200" indent="-457200">
              <a:buFont typeface="+mj-lt"/>
              <a:buAutoNum type="arabicPeriod"/>
            </a:pPr>
            <a:r>
              <a:rPr lang="en-GB" sz="2000" dirty="0"/>
              <a:t>Case records where individuals are given reference numbers instead of their names</a:t>
            </a:r>
          </a:p>
          <a:p>
            <a:pPr marL="457200" indent="-457200">
              <a:buFont typeface="+mj-lt"/>
              <a:buAutoNum type="arabicPeriod"/>
            </a:pPr>
            <a:r>
              <a:rPr lang="en-GB" sz="2000" dirty="0"/>
              <a:t>A database of voluntary organisations used for making referrals</a:t>
            </a:r>
          </a:p>
          <a:p>
            <a:pPr marL="457200" indent="-457200">
              <a:buFont typeface="+mj-lt"/>
              <a:buAutoNum type="arabicPeriod"/>
            </a:pPr>
            <a:r>
              <a:rPr lang="en-GB" sz="2000" dirty="0"/>
              <a:t>Statistics about your clients, for reporting to a funder</a:t>
            </a:r>
          </a:p>
          <a:p>
            <a:pPr marL="457200" indent="-457200">
              <a:buFont typeface="+mj-lt"/>
              <a:buAutoNum type="arabicPeriod"/>
            </a:pPr>
            <a:r>
              <a:rPr lang="en-GB" sz="2000" dirty="0"/>
              <a:t>E-mails sent by a member of staff to a colleague, about a forthcoming event for clients</a:t>
            </a:r>
          </a:p>
          <a:p>
            <a:pPr marL="457200" indent="-457200">
              <a:buFont typeface="+mj-lt"/>
              <a:buAutoNum type="arabicPeriod"/>
            </a:pPr>
            <a:r>
              <a:rPr lang="en-GB" sz="2000" dirty="0"/>
              <a:t>A discussion that you overhear between two clients</a:t>
            </a:r>
          </a:p>
          <a:p>
            <a:pPr marL="457200" indent="-457200">
              <a:buFont typeface="+mj-lt"/>
              <a:buAutoNum type="arabicPeriod"/>
            </a:pPr>
            <a:r>
              <a:rPr lang="en-GB" sz="2000" dirty="0"/>
              <a:t>Photographs of your staff and volunteers, used for making identity badges</a:t>
            </a:r>
          </a:p>
          <a:p>
            <a:pPr marL="457200" indent="-457200">
              <a:buFont typeface="+mj-lt"/>
              <a:buAutoNum type="arabicPeriod"/>
            </a:pPr>
            <a:r>
              <a:rPr lang="en-GB" sz="2000" dirty="0"/>
              <a:t>A list on your work computer of people you intend to invite to a family wedding</a:t>
            </a:r>
          </a:p>
          <a:p>
            <a:pPr marL="0" indent="0">
              <a:buNone/>
            </a:pPr>
            <a:endParaRPr lang="en-GB" dirty="0"/>
          </a:p>
        </p:txBody>
      </p:sp>
    </p:spTree>
    <p:extLst>
      <p:ext uri="{BB962C8B-B14F-4D97-AF65-F5344CB8AC3E}">
        <p14:creationId xmlns:p14="http://schemas.microsoft.com/office/powerpoint/2010/main" val="1622422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4338" name="Slide Number Placeholder 2"/>
          <p:cNvSpPr txBox="1">
            <a:spLocks noGrp="1"/>
          </p:cNvSpPr>
          <p:nvPr/>
        </p:nvSpPr>
        <p:spPr bwMode="auto">
          <a:xfrm>
            <a:off x="457200" y="6477000"/>
            <a:ext cx="2133600" cy="381000"/>
          </a:xfrm>
          <a:prstGeom prst="rect">
            <a:avLst/>
          </a:prstGeom>
          <a:noFill/>
          <a:ln>
            <a:miter lim="800000"/>
            <a:headEnd/>
            <a:tailEnd/>
          </a:ln>
        </p:spPr>
        <p:txBody>
          <a:bodyPr/>
          <a:lstStyle/>
          <a:p>
            <a:pPr>
              <a:defRPr/>
            </a:pPr>
            <a:endParaRPr lang="en-GB" sz="1400" dirty="0">
              <a:latin typeface="Arial" charset="0"/>
              <a:ea typeface="+mn-ea"/>
              <a:cs typeface="+mn-cs"/>
            </a:endParaRPr>
          </a:p>
        </p:txBody>
      </p:sp>
      <p:sp>
        <p:nvSpPr>
          <p:cNvPr id="14339" name="Oval 3"/>
          <p:cNvSpPr>
            <a:spLocks noChangeArrowheads="1"/>
          </p:cNvSpPr>
          <p:nvPr/>
        </p:nvSpPr>
        <p:spPr bwMode="auto">
          <a:xfrm>
            <a:off x="1414463" y="2430463"/>
            <a:ext cx="4572000" cy="3276600"/>
          </a:xfrm>
          <a:prstGeom prst="ellipse">
            <a:avLst/>
          </a:prstGeom>
          <a:solidFill>
            <a:srgbClr val="FFFF99"/>
          </a:solidFill>
          <a:ln w="12700">
            <a:solidFill>
              <a:schemeClr val="tx1"/>
            </a:solidFill>
            <a:round/>
            <a:headEnd type="none" w="sm" len="sm"/>
            <a:tailEnd type="none" w="sm" len="sm"/>
          </a:ln>
        </p:spPr>
        <p:txBody>
          <a:bodyPr wrap="none" anchor="ctr"/>
          <a:lstStyle/>
          <a:p>
            <a:endParaRPr lang="en-GB">
              <a:latin typeface="Arial" pitchFamily="34" charset="0"/>
              <a:cs typeface="Arial" pitchFamily="34" charset="0"/>
            </a:endParaRPr>
          </a:p>
        </p:txBody>
      </p:sp>
      <p:sp>
        <p:nvSpPr>
          <p:cNvPr id="17412" name="Oval 4"/>
          <p:cNvSpPr>
            <a:spLocks noChangeArrowheads="1"/>
          </p:cNvSpPr>
          <p:nvPr/>
        </p:nvSpPr>
        <p:spPr bwMode="auto">
          <a:xfrm>
            <a:off x="3048000" y="2438400"/>
            <a:ext cx="4572000" cy="3276600"/>
          </a:xfrm>
          <a:prstGeom prst="ellipse">
            <a:avLst/>
          </a:prstGeom>
          <a:solidFill>
            <a:srgbClr val="CCFFCC">
              <a:alpha val="50195"/>
            </a:srgbClr>
          </a:solidFill>
          <a:ln w="12700">
            <a:solidFill>
              <a:schemeClr val="tx1"/>
            </a:solidFill>
            <a:round/>
            <a:headEnd type="none" w="sm" len="sm"/>
            <a:tailEnd type="none" w="sm" len="sm"/>
          </a:ln>
        </p:spPr>
        <p:txBody>
          <a:bodyPr wrap="none" anchor="ctr"/>
          <a:lstStyle/>
          <a:p>
            <a:endParaRPr lang="en-GB">
              <a:latin typeface="Arial" pitchFamily="34" charset="0"/>
              <a:cs typeface="Arial" pitchFamily="34" charset="0"/>
            </a:endParaRPr>
          </a:p>
        </p:txBody>
      </p:sp>
      <p:sp>
        <p:nvSpPr>
          <p:cNvPr id="17413" name="Text Box 8"/>
          <p:cNvSpPr txBox="1">
            <a:spLocks noChangeArrowheads="1"/>
          </p:cNvSpPr>
          <p:nvPr/>
        </p:nvSpPr>
        <p:spPr bwMode="auto">
          <a:xfrm>
            <a:off x="6172200" y="281940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defTabSz="762000">
              <a:defRPr sz="2400">
                <a:solidFill>
                  <a:schemeClr val="tx2"/>
                </a:solidFill>
                <a:latin typeface="Candara" pitchFamily="34" charset="0"/>
                <a:ea typeface="ＭＳ Ｐゴシック"/>
                <a:cs typeface="ＭＳ Ｐゴシック"/>
              </a:defRPr>
            </a:lvl1pPr>
            <a:lvl2pPr marL="742950" indent="-285750" defTabSz="762000">
              <a:defRPr sz="2200">
                <a:solidFill>
                  <a:schemeClr val="tx2"/>
                </a:solidFill>
                <a:latin typeface="Candara" pitchFamily="34" charset="0"/>
                <a:ea typeface="ＭＳ Ｐゴシック"/>
                <a:cs typeface="ＭＳ Ｐゴシック"/>
              </a:defRPr>
            </a:lvl2pPr>
            <a:lvl3pPr marL="1143000" defTabSz="762000">
              <a:defRPr sz="2000">
                <a:solidFill>
                  <a:schemeClr val="tx2"/>
                </a:solidFill>
                <a:latin typeface="Candara" pitchFamily="34" charset="0"/>
                <a:ea typeface="ＭＳ Ｐゴシック"/>
                <a:cs typeface="ＭＳ Ｐゴシック"/>
              </a:defRPr>
            </a:lvl3pPr>
            <a:lvl4pPr marL="1600200" defTabSz="762000">
              <a:defRPr sz="2000">
                <a:solidFill>
                  <a:schemeClr val="tx2"/>
                </a:solidFill>
                <a:latin typeface="Candara" pitchFamily="34" charset="0"/>
                <a:ea typeface="ＭＳ Ｐゴシック"/>
                <a:cs typeface="ＭＳ Ｐゴシック"/>
              </a:defRPr>
            </a:lvl4pPr>
            <a:lvl5pPr marL="2057400" defTabSz="762000">
              <a:defRPr sz="1600">
                <a:solidFill>
                  <a:schemeClr val="tx2"/>
                </a:solidFill>
                <a:latin typeface="Candara" pitchFamily="34" charset="0"/>
                <a:ea typeface="ＭＳ Ｐゴシック"/>
                <a:cs typeface="ＭＳ Ｐゴシック"/>
              </a:defRPr>
            </a:lvl5pPr>
            <a:lvl6pPr marL="2514600" defTabSz="762000" eaLnBrk="0" hangingPunct="0">
              <a:defRPr sz="1600">
                <a:solidFill>
                  <a:schemeClr val="tx2"/>
                </a:solidFill>
                <a:latin typeface="Candara" pitchFamily="34" charset="0"/>
                <a:ea typeface="ＭＳ Ｐゴシック"/>
                <a:cs typeface="ＭＳ Ｐゴシック"/>
              </a:defRPr>
            </a:lvl6pPr>
            <a:lvl7pPr marL="2971800" defTabSz="762000" eaLnBrk="0" hangingPunct="0">
              <a:defRPr sz="1600">
                <a:solidFill>
                  <a:schemeClr val="tx2"/>
                </a:solidFill>
                <a:latin typeface="Candara" pitchFamily="34" charset="0"/>
                <a:ea typeface="ＭＳ Ｐゴシック"/>
                <a:cs typeface="ＭＳ Ｐゴシック"/>
              </a:defRPr>
            </a:lvl7pPr>
            <a:lvl8pPr marL="3429000" defTabSz="762000" eaLnBrk="0" hangingPunct="0">
              <a:defRPr sz="1600">
                <a:solidFill>
                  <a:schemeClr val="tx2"/>
                </a:solidFill>
                <a:latin typeface="Candara" pitchFamily="34" charset="0"/>
                <a:ea typeface="ＭＳ Ｐゴシック"/>
                <a:cs typeface="ＭＳ Ｐゴシック"/>
              </a:defRPr>
            </a:lvl8pPr>
            <a:lvl9pPr marL="3886200" defTabSz="762000" eaLnBrk="0" hangingPunct="0">
              <a:defRPr sz="1600">
                <a:solidFill>
                  <a:schemeClr val="tx2"/>
                </a:solidFill>
                <a:latin typeface="Candara" pitchFamily="34" charset="0"/>
                <a:ea typeface="ＭＳ Ｐゴシック"/>
                <a:cs typeface="ＭＳ Ｐゴシック"/>
              </a:defRPr>
            </a:lvl9pPr>
          </a:lstStyle>
          <a:p>
            <a:pPr eaLnBrk="0" hangingPunct="0">
              <a:spcBef>
                <a:spcPct val="50000"/>
              </a:spcBef>
            </a:pPr>
            <a:r>
              <a:rPr lang="en-GB">
                <a:latin typeface="Verdana" pitchFamily="34" charset="0"/>
                <a:cs typeface="Arial" pitchFamily="34" charset="0"/>
              </a:rPr>
              <a:t>Confidentiality</a:t>
            </a:r>
          </a:p>
        </p:txBody>
      </p:sp>
      <p:sp>
        <p:nvSpPr>
          <p:cNvPr id="17414" name="AutoShape 10"/>
          <p:cNvSpPr>
            <a:spLocks/>
          </p:cNvSpPr>
          <p:nvPr/>
        </p:nvSpPr>
        <p:spPr bwMode="auto">
          <a:xfrm>
            <a:off x="2049463" y="6062663"/>
            <a:ext cx="3076575" cy="457200"/>
          </a:xfrm>
          <a:prstGeom prst="borderCallout1">
            <a:avLst>
              <a:gd name="adj1" fmla="val 25000"/>
              <a:gd name="adj2" fmla="val 102477"/>
              <a:gd name="adj3" fmla="val -78819"/>
              <a:gd name="adj4" fmla="val 119454"/>
            </a:avLst>
          </a:prstGeom>
          <a:solidFill>
            <a:srgbClr val="CC99FF"/>
          </a:solidFill>
          <a:ln w="12700">
            <a:solidFill>
              <a:schemeClr val="tx1"/>
            </a:solidFill>
            <a:miter lim="800000"/>
            <a:headEnd type="none" w="sm" len="sm"/>
            <a:tailEnd type="none" w="sm" len="sm"/>
          </a:ln>
        </p:spPr>
        <p:txBody>
          <a:bodyPr/>
          <a:lstStyle/>
          <a:p>
            <a:pPr algn="ctr" defTabSz="762000" eaLnBrk="0" hangingPunct="0"/>
            <a:r>
              <a:rPr lang="en-GB" sz="2400">
                <a:latin typeface="Verdana" pitchFamily="34" charset="0"/>
                <a:cs typeface="Arial" pitchFamily="34" charset="0"/>
              </a:rPr>
              <a:t>Clear boundaries</a:t>
            </a:r>
          </a:p>
        </p:txBody>
      </p:sp>
      <p:sp>
        <p:nvSpPr>
          <p:cNvPr id="14343" name="Rectangle 9"/>
          <p:cNvSpPr>
            <a:spLocks noGrp="1"/>
          </p:cNvSpPr>
          <p:nvPr>
            <p:ph type="title"/>
          </p:nvPr>
        </p:nvSpPr>
        <p:spPr>
          <a:xfrm>
            <a:off x="762000" y="304255"/>
            <a:ext cx="7842448" cy="1252537"/>
          </a:xfrm>
        </p:spPr>
        <p:txBody>
          <a:bodyPr/>
          <a:lstStyle/>
          <a:p>
            <a:pPr eaLnBrk="1" hangingPunct="1"/>
            <a:r>
              <a:rPr lang="en-GB" sz="3200" dirty="0"/>
              <a:t>Data Protection and Confidentiality overlap a lot, but they are not the same</a:t>
            </a:r>
            <a:endParaRPr lang="en-GB" dirty="0"/>
          </a:p>
        </p:txBody>
      </p:sp>
      <p:sp>
        <p:nvSpPr>
          <p:cNvPr id="17416" name="Text Box 7"/>
          <p:cNvSpPr>
            <a:spLocks noGrp="1" noChangeArrowheads="1"/>
          </p:cNvSpPr>
          <p:nvPr>
            <p:ph type="body" idx="1"/>
          </p:nvPr>
        </p:nvSpPr>
        <p:spPr>
          <a:xfrm>
            <a:off x="762000" y="2819400"/>
            <a:ext cx="7408863" cy="3451225"/>
          </a:xfrm>
        </p:spPr>
        <p:txBody>
          <a:bodyPr/>
          <a:lstStyle/>
          <a:p>
            <a:pPr defTabSz="762000">
              <a:spcBef>
                <a:spcPct val="50000"/>
              </a:spcBef>
              <a:buClrTx/>
              <a:buSzTx/>
              <a:buFontTx/>
              <a:buNone/>
            </a:pPr>
            <a:r>
              <a:rPr lang="en-GB">
                <a:latin typeface="Verdana" pitchFamily="34" charset="0"/>
                <a:cs typeface="Arial" pitchFamily="34" charset="0"/>
              </a:rPr>
              <a:t>Data Protection</a:t>
            </a:r>
          </a:p>
        </p:txBody>
      </p:sp>
    </p:spTree>
    <p:extLst>
      <p:ext uri="{BB962C8B-B14F-4D97-AF65-F5344CB8AC3E}">
        <p14:creationId xmlns:p14="http://schemas.microsoft.com/office/powerpoint/2010/main" val="37335128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4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41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nimBg="1"/>
      <p:bldP spid="17413" grpId="0"/>
      <p:bldP spid="17414" grpId="0" animBg="1"/>
      <p:bldP spid="17416"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latin typeface="Comic Neue" pitchFamily="2" charset="0"/>
              </a:rPr>
              <a:t>Data Protection or confidentiality (or both, or neither)?</a:t>
            </a:r>
          </a:p>
        </p:txBody>
      </p:sp>
      <p:sp>
        <p:nvSpPr>
          <p:cNvPr id="3" name="Content Placeholder 2"/>
          <p:cNvSpPr>
            <a:spLocks noGrp="1"/>
          </p:cNvSpPr>
          <p:nvPr>
            <p:ph idx="1"/>
          </p:nvPr>
        </p:nvSpPr>
        <p:spPr/>
        <p:txBody>
          <a:bodyPr/>
          <a:lstStyle/>
          <a:p>
            <a:r>
              <a:rPr lang="en-GB" b="1" dirty="0">
                <a:latin typeface="Comic Neue" pitchFamily="2" charset="0"/>
              </a:rPr>
              <a:t>Someone posts a letter about an individual’s medical condition to the wrong person by mistake</a:t>
            </a:r>
          </a:p>
          <a:p>
            <a:r>
              <a:rPr lang="en-GB" b="1" dirty="0">
                <a:latin typeface="Comic Neue" pitchFamily="2" charset="0"/>
              </a:rPr>
              <a:t>Someone harvests a list of names and email addresses from the web and uses them to advertise an event</a:t>
            </a:r>
          </a:p>
          <a:p>
            <a:r>
              <a:rPr lang="en-GB" b="1" dirty="0">
                <a:latin typeface="Comic Neue" pitchFamily="2" charset="0"/>
              </a:rPr>
              <a:t>Someone discloses the outcome of a meeting about a possible merger with another organisation</a:t>
            </a:r>
          </a:p>
          <a:p>
            <a:r>
              <a:rPr lang="en-GB" b="1" dirty="0">
                <a:latin typeface="Comic Neue" pitchFamily="2" charset="0"/>
              </a:rPr>
              <a:t>Someone publishes a photo without the permission of one of the people in it</a:t>
            </a:r>
          </a:p>
        </p:txBody>
      </p:sp>
    </p:spTree>
    <p:extLst>
      <p:ext uri="{BB962C8B-B14F-4D97-AF65-F5344CB8AC3E}">
        <p14:creationId xmlns:p14="http://schemas.microsoft.com/office/powerpoint/2010/main" val="3367601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en-US" dirty="0"/>
              <a:t>Confidentiality</a:t>
            </a:r>
          </a:p>
        </p:txBody>
      </p:sp>
      <p:sp>
        <p:nvSpPr>
          <p:cNvPr id="18435" name="Rectangle 3"/>
          <p:cNvSpPr>
            <a:spLocks noGrp="1" noChangeArrowheads="1"/>
          </p:cNvSpPr>
          <p:nvPr>
            <p:ph idx="1"/>
          </p:nvPr>
        </p:nvSpPr>
        <p:spPr/>
        <p:txBody>
          <a:bodyPr/>
          <a:lstStyle/>
          <a:p>
            <a:pPr marL="342900" indent="-342900" defTabSz="762000" eaLnBrk="1" hangingPunct="1"/>
            <a:r>
              <a:rPr lang="en-US" altLang="en-US" dirty="0"/>
              <a:t>How do you decide who </a:t>
            </a:r>
            <a:r>
              <a:rPr lang="en-US" altLang="en-US" b="1" dirty="0">
                <a:solidFill>
                  <a:srgbClr val="FF0000"/>
                </a:solidFill>
              </a:rPr>
              <a:t>needs</a:t>
            </a:r>
            <a:r>
              <a:rPr lang="en-US" altLang="en-US" dirty="0"/>
              <a:t> access to what information for what purposes?</a:t>
            </a:r>
          </a:p>
          <a:p>
            <a:pPr marL="342900" indent="-342900" defTabSz="762000" eaLnBrk="1" hangingPunct="1"/>
            <a:r>
              <a:rPr lang="en-US" altLang="en-US" dirty="0"/>
              <a:t>When and how might confidentiality have to be breached?</a:t>
            </a:r>
          </a:p>
          <a:p>
            <a:pPr marL="342900" indent="-342900" defTabSz="762000" eaLnBrk="1" hangingPunct="1"/>
            <a:r>
              <a:rPr lang="en-US" altLang="en-US" dirty="0"/>
              <a:t>Does everyone understand the same thing?</a:t>
            </a:r>
          </a:p>
          <a:p>
            <a:pPr marL="342900" indent="-342900" defTabSz="762000" eaLnBrk="1" hangingPunct="1"/>
            <a:endParaRPr lang="en-GB" altLang="en-US" dirty="0"/>
          </a:p>
        </p:txBody>
      </p:sp>
    </p:spTree>
    <p:extLst>
      <p:ext uri="{BB962C8B-B14F-4D97-AF65-F5344CB8AC3E}">
        <p14:creationId xmlns:p14="http://schemas.microsoft.com/office/powerpoint/2010/main" val="42949227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21EA8-F51B-4948-B377-BD4704289CB5}"/>
              </a:ext>
            </a:extLst>
          </p:cNvPr>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a:extLst>
              <a:ext uri="{FF2B5EF4-FFF2-40B4-BE49-F238E27FC236}">
                <a16:creationId xmlns:a16="http://schemas.microsoft.com/office/drawing/2014/main" id="{13362564-0FD1-4FF2-A0B1-8DBB020ED74A}"/>
              </a:ext>
            </a:extLst>
          </p:cNvPr>
          <p:cNvSpPr>
            <a:spLocks noGrp="1"/>
          </p:cNvSpPr>
          <p:nvPr>
            <p:ph idx="1"/>
          </p:nvPr>
        </p:nvSpPr>
        <p:spPr/>
        <p:txBody>
          <a:bodyPr/>
          <a:lstStyle/>
          <a:p>
            <a:pPr marL="0" indent="0" algn="ctr">
              <a:buNone/>
            </a:pPr>
            <a:endParaRPr lang="en-GB" sz="1800" dirty="0">
              <a:latin typeface="Cooper Black" panose="0208090404030B020404" pitchFamily="18" charset="0"/>
            </a:endParaRPr>
          </a:p>
          <a:p>
            <a:pPr marL="0" indent="0" algn="ctr">
              <a:buNone/>
            </a:pPr>
            <a:r>
              <a:rPr lang="en-GB" dirty="0">
                <a:latin typeface="Cooper Black" panose="0208090404030B020404" pitchFamily="18" charset="0"/>
              </a:rPr>
              <a:t>Where do you think the biggest risks to confidentiality are in your organisation?</a:t>
            </a:r>
          </a:p>
        </p:txBody>
      </p:sp>
    </p:spTree>
    <p:extLst>
      <p:ext uri="{BB962C8B-B14F-4D97-AF65-F5344CB8AC3E}">
        <p14:creationId xmlns:p14="http://schemas.microsoft.com/office/powerpoint/2010/main" val="2383832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p:cNvSpPr>
          <p:nvPr>
            <p:ph type="title"/>
          </p:nvPr>
        </p:nvSpPr>
        <p:spPr/>
        <p:txBody>
          <a:bodyPr/>
          <a:lstStyle/>
          <a:p>
            <a:r>
              <a:rPr lang="en-GB"/>
              <a:t>Taking confidentiality seriously</a:t>
            </a:r>
          </a:p>
        </p:txBody>
      </p:sp>
      <p:grpSp>
        <p:nvGrpSpPr>
          <p:cNvPr id="95245" name="Group 13"/>
          <p:cNvGrpSpPr>
            <a:grpSpLocks/>
          </p:cNvGrpSpPr>
          <p:nvPr/>
        </p:nvGrpSpPr>
        <p:grpSpPr bwMode="auto">
          <a:xfrm>
            <a:off x="838200" y="2209800"/>
            <a:ext cx="7408863" cy="3992563"/>
            <a:chOff x="549" y="1344"/>
            <a:chExt cx="4667" cy="2515"/>
          </a:xfrm>
        </p:grpSpPr>
        <p:sp>
          <p:nvSpPr>
            <p:cNvPr id="16394" name="Text Box 7"/>
            <p:cNvSpPr txBox="1">
              <a:spLocks noChangeArrowheads="1"/>
            </p:cNvSpPr>
            <p:nvPr/>
          </p:nvSpPr>
          <p:spPr bwMode="auto">
            <a:xfrm>
              <a:off x="549" y="1685"/>
              <a:ext cx="4667" cy="2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2"/>
                  </a:solidFill>
                  <a:latin typeface="Candara" pitchFamily="34" charset="0"/>
                  <a:ea typeface="ＭＳ Ｐゴシック"/>
                  <a:cs typeface="ＭＳ Ｐゴシック"/>
                </a:defRPr>
              </a:lvl1pPr>
              <a:lvl2pPr marL="742950" indent="-285750">
                <a:defRPr sz="2200">
                  <a:solidFill>
                    <a:schemeClr val="tx2"/>
                  </a:solidFill>
                  <a:latin typeface="Candara" pitchFamily="34" charset="0"/>
                  <a:ea typeface="ＭＳ Ｐゴシック"/>
                  <a:cs typeface="ＭＳ Ｐゴシック"/>
                </a:defRPr>
              </a:lvl2pPr>
              <a:lvl3pPr marL="1143000">
                <a:defRPr sz="2000">
                  <a:solidFill>
                    <a:schemeClr val="tx2"/>
                  </a:solidFill>
                  <a:latin typeface="Candara" pitchFamily="34" charset="0"/>
                  <a:ea typeface="ＭＳ Ｐゴシック"/>
                  <a:cs typeface="ＭＳ Ｐゴシック"/>
                </a:defRPr>
              </a:lvl3pPr>
              <a:lvl4pPr marL="1600200">
                <a:defRPr sz="2000">
                  <a:solidFill>
                    <a:schemeClr val="tx2"/>
                  </a:solidFill>
                  <a:latin typeface="Candara" pitchFamily="34" charset="0"/>
                  <a:ea typeface="ＭＳ Ｐゴシック"/>
                  <a:cs typeface="ＭＳ Ｐゴシック"/>
                </a:defRPr>
              </a:lvl4pPr>
              <a:lvl5pPr marL="2057400">
                <a:defRPr sz="1600">
                  <a:solidFill>
                    <a:schemeClr val="tx2"/>
                  </a:solidFill>
                  <a:latin typeface="Candara" pitchFamily="34" charset="0"/>
                  <a:ea typeface="ＭＳ Ｐゴシック"/>
                  <a:cs typeface="ＭＳ Ｐゴシック"/>
                </a:defRPr>
              </a:lvl5pPr>
              <a:lvl6pPr marL="2514600" eaLnBrk="0" hangingPunct="0">
                <a:defRPr sz="1600">
                  <a:solidFill>
                    <a:schemeClr val="tx2"/>
                  </a:solidFill>
                  <a:latin typeface="Candara" pitchFamily="34" charset="0"/>
                  <a:ea typeface="ＭＳ Ｐゴシック"/>
                  <a:cs typeface="ＭＳ Ｐゴシック"/>
                </a:defRPr>
              </a:lvl6pPr>
              <a:lvl7pPr marL="2971800" eaLnBrk="0" hangingPunct="0">
                <a:defRPr sz="1600">
                  <a:solidFill>
                    <a:schemeClr val="tx2"/>
                  </a:solidFill>
                  <a:latin typeface="Candara" pitchFamily="34" charset="0"/>
                  <a:ea typeface="ＭＳ Ｐゴシック"/>
                  <a:cs typeface="ＭＳ Ｐゴシック"/>
                </a:defRPr>
              </a:lvl7pPr>
              <a:lvl8pPr marL="3429000" eaLnBrk="0" hangingPunct="0">
                <a:defRPr sz="1600">
                  <a:solidFill>
                    <a:schemeClr val="tx2"/>
                  </a:solidFill>
                  <a:latin typeface="Candara" pitchFamily="34" charset="0"/>
                  <a:ea typeface="ＭＳ Ｐゴシック"/>
                  <a:cs typeface="ＭＳ Ｐゴシック"/>
                </a:defRPr>
              </a:lvl8pPr>
              <a:lvl9pPr marL="3886200" eaLnBrk="0" hangingPunct="0">
                <a:defRPr sz="1600">
                  <a:solidFill>
                    <a:schemeClr val="tx2"/>
                  </a:solidFill>
                  <a:latin typeface="Candara" pitchFamily="34" charset="0"/>
                  <a:ea typeface="ＭＳ Ｐゴシック"/>
                  <a:cs typeface="ＭＳ Ｐゴシック"/>
                </a:defRPr>
              </a:lvl9pPr>
            </a:lstStyle>
            <a:p>
              <a:pPr marL="273050" indent="-273050">
                <a:spcBef>
                  <a:spcPct val="50000"/>
                </a:spcBef>
              </a:pPr>
              <a:r>
                <a:rPr lang="en-GB" dirty="0">
                  <a:solidFill>
                    <a:schemeClr val="tx1"/>
                  </a:solidFill>
                </a:rPr>
                <a:t>Chat &amp; </a:t>
              </a:r>
            </a:p>
            <a:p>
              <a:pPr marL="273050" indent="-273050">
                <a:spcBef>
                  <a:spcPts val="0"/>
                </a:spcBef>
              </a:pPr>
              <a:r>
                <a:rPr lang="en-GB" dirty="0">
                  <a:solidFill>
                    <a:schemeClr val="tx1"/>
                  </a:solidFill>
                </a:rPr>
                <a:t>Gossip</a:t>
              </a:r>
            </a:p>
          </p:txBody>
        </p:sp>
        <p:pic>
          <p:nvPicPr>
            <p:cNvPr id="16395" name="Picture 8" descr="C:\Data\Webinars\Content - DP\Basics\MP9004431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 y="1344"/>
              <a:ext cx="1630"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5243" name="Group 11"/>
          <p:cNvGrpSpPr>
            <a:grpSpLocks/>
          </p:cNvGrpSpPr>
          <p:nvPr/>
        </p:nvGrpSpPr>
        <p:grpSpPr bwMode="auto">
          <a:xfrm>
            <a:off x="4257675" y="2971800"/>
            <a:ext cx="4429125" cy="1971675"/>
            <a:chOff x="2682" y="1872"/>
            <a:chExt cx="2790" cy="1242"/>
          </a:xfrm>
        </p:grpSpPr>
        <p:sp>
          <p:nvSpPr>
            <p:cNvPr id="16392" name="Text Box 9"/>
            <p:cNvSpPr txBox="1">
              <a:spLocks noChangeArrowheads="1"/>
            </p:cNvSpPr>
            <p:nvPr/>
          </p:nvSpPr>
          <p:spPr bwMode="auto">
            <a:xfrm>
              <a:off x="2682" y="2591"/>
              <a:ext cx="1248"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2"/>
                  </a:solidFill>
                  <a:latin typeface="Candara" pitchFamily="34" charset="0"/>
                  <a:ea typeface="ＭＳ Ｐゴシック"/>
                  <a:cs typeface="ＭＳ Ｐゴシック"/>
                </a:defRPr>
              </a:lvl1pPr>
              <a:lvl2pPr marL="742950" indent="-285750">
                <a:defRPr sz="2200">
                  <a:solidFill>
                    <a:schemeClr val="tx2"/>
                  </a:solidFill>
                  <a:latin typeface="Candara" pitchFamily="34" charset="0"/>
                  <a:ea typeface="ＭＳ Ｐゴシック"/>
                  <a:cs typeface="ＭＳ Ｐゴシック"/>
                </a:defRPr>
              </a:lvl2pPr>
              <a:lvl3pPr marL="1143000">
                <a:defRPr sz="2000">
                  <a:solidFill>
                    <a:schemeClr val="tx2"/>
                  </a:solidFill>
                  <a:latin typeface="Candara" pitchFamily="34" charset="0"/>
                  <a:ea typeface="ＭＳ Ｐゴシック"/>
                  <a:cs typeface="ＭＳ Ｐゴシック"/>
                </a:defRPr>
              </a:lvl3pPr>
              <a:lvl4pPr marL="1600200">
                <a:defRPr sz="2000">
                  <a:solidFill>
                    <a:schemeClr val="tx2"/>
                  </a:solidFill>
                  <a:latin typeface="Candara" pitchFamily="34" charset="0"/>
                  <a:ea typeface="ＭＳ Ｐゴシック"/>
                  <a:cs typeface="ＭＳ Ｐゴシック"/>
                </a:defRPr>
              </a:lvl4pPr>
              <a:lvl5pPr marL="2057400">
                <a:defRPr sz="1600">
                  <a:solidFill>
                    <a:schemeClr val="tx2"/>
                  </a:solidFill>
                  <a:latin typeface="Candara" pitchFamily="34" charset="0"/>
                  <a:ea typeface="ＭＳ Ｐゴシック"/>
                  <a:cs typeface="ＭＳ Ｐゴシック"/>
                </a:defRPr>
              </a:lvl5pPr>
              <a:lvl6pPr marL="2514600" eaLnBrk="0" hangingPunct="0">
                <a:defRPr sz="1600">
                  <a:solidFill>
                    <a:schemeClr val="tx2"/>
                  </a:solidFill>
                  <a:latin typeface="Candara" pitchFamily="34" charset="0"/>
                  <a:ea typeface="ＭＳ Ｐゴシック"/>
                  <a:cs typeface="ＭＳ Ｐゴシック"/>
                </a:defRPr>
              </a:lvl6pPr>
              <a:lvl7pPr marL="2971800" eaLnBrk="0" hangingPunct="0">
                <a:defRPr sz="1600">
                  <a:solidFill>
                    <a:schemeClr val="tx2"/>
                  </a:solidFill>
                  <a:latin typeface="Candara" pitchFamily="34" charset="0"/>
                  <a:ea typeface="ＭＳ Ｐゴシック"/>
                  <a:cs typeface="ＭＳ Ｐゴシック"/>
                </a:defRPr>
              </a:lvl7pPr>
              <a:lvl8pPr marL="3429000" eaLnBrk="0" hangingPunct="0">
                <a:defRPr sz="1600">
                  <a:solidFill>
                    <a:schemeClr val="tx2"/>
                  </a:solidFill>
                  <a:latin typeface="Candara" pitchFamily="34" charset="0"/>
                  <a:ea typeface="ＭＳ Ｐゴシック"/>
                  <a:cs typeface="ＭＳ Ｐゴシック"/>
                </a:defRPr>
              </a:lvl8pPr>
              <a:lvl9pPr marL="3886200" eaLnBrk="0" hangingPunct="0">
                <a:defRPr sz="1600">
                  <a:solidFill>
                    <a:schemeClr val="tx2"/>
                  </a:solidFill>
                  <a:latin typeface="Candara" pitchFamily="34" charset="0"/>
                  <a:ea typeface="ＭＳ Ｐゴシック"/>
                  <a:cs typeface="ＭＳ Ｐゴシック"/>
                </a:defRPr>
              </a:lvl9pPr>
            </a:lstStyle>
            <a:p>
              <a:pPr>
                <a:spcBef>
                  <a:spcPct val="50000"/>
                </a:spcBef>
              </a:pPr>
              <a:r>
                <a:rPr lang="en-GB">
                  <a:solidFill>
                    <a:schemeClr val="tx1"/>
                  </a:solidFill>
                </a:rPr>
                <a:t>Scams/ mistakes</a:t>
              </a:r>
            </a:p>
          </p:txBody>
        </p:sp>
        <p:pic>
          <p:nvPicPr>
            <p:cNvPr id="16393" name="Picture 10" descr="C:\Data\Webinars\Content - DP\Basics\MP9003168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 y="1872"/>
              <a:ext cx="1872" cy="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5244" name="Group 12"/>
          <p:cNvGrpSpPr>
            <a:grpSpLocks/>
          </p:cNvGrpSpPr>
          <p:nvPr/>
        </p:nvGrpSpPr>
        <p:grpSpPr bwMode="auto">
          <a:xfrm>
            <a:off x="228600" y="4343400"/>
            <a:ext cx="5064125" cy="2066925"/>
            <a:chOff x="144" y="2736"/>
            <a:chExt cx="3190" cy="1302"/>
          </a:xfrm>
        </p:grpSpPr>
        <p:sp>
          <p:nvSpPr>
            <p:cNvPr id="16390" name="Text Box 4"/>
            <p:cNvSpPr txBox="1">
              <a:spLocks noChangeArrowheads="1"/>
            </p:cNvSpPr>
            <p:nvPr/>
          </p:nvSpPr>
          <p:spPr bwMode="auto">
            <a:xfrm>
              <a:off x="2064" y="3264"/>
              <a:ext cx="1270"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2"/>
                  </a:solidFill>
                  <a:latin typeface="Candara" pitchFamily="34" charset="0"/>
                  <a:ea typeface="ＭＳ Ｐゴシック"/>
                  <a:cs typeface="ＭＳ Ｐゴシック"/>
                </a:defRPr>
              </a:lvl1pPr>
              <a:lvl2pPr marL="742950" indent="-285750">
                <a:defRPr sz="2200">
                  <a:solidFill>
                    <a:schemeClr val="tx2"/>
                  </a:solidFill>
                  <a:latin typeface="Candara" pitchFamily="34" charset="0"/>
                  <a:ea typeface="ＭＳ Ｐゴシック"/>
                  <a:cs typeface="ＭＳ Ｐゴシック"/>
                </a:defRPr>
              </a:lvl2pPr>
              <a:lvl3pPr marL="1143000">
                <a:defRPr sz="2000">
                  <a:solidFill>
                    <a:schemeClr val="tx2"/>
                  </a:solidFill>
                  <a:latin typeface="Candara" pitchFamily="34" charset="0"/>
                  <a:ea typeface="ＭＳ Ｐゴシック"/>
                  <a:cs typeface="ＭＳ Ｐゴシック"/>
                </a:defRPr>
              </a:lvl3pPr>
              <a:lvl4pPr marL="1600200">
                <a:defRPr sz="2000">
                  <a:solidFill>
                    <a:schemeClr val="tx2"/>
                  </a:solidFill>
                  <a:latin typeface="Candara" pitchFamily="34" charset="0"/>
                  <a:ea typeface="ＭＳ Ｐゴシック"/>
                  <a:cs typeface="ＭＳ Ｐゴシック"/>
                </a:defRPr>
              </a:lvl4pPr>
              <a:lvl5pPr marL="2057400">
                <a:defRPr sz="1600">
                  <a:solidFill>
                    <a:schemeClr val="tx2"/>
                  </a:solidFill>
                  <a:latin typeface="Candara" pitchFamily="34" charset="0"/>
                  <a:ea typeface="ＭＳ Ｐゴシック"/>
                  <a:cs typeface="ＭＳ Ｐゴシック"/>
                </a:defRPr>
              </a:lvl5pPr>
              <a:lvl6pPr marL="2514600" eaLnBrk="0" hangingPunct="0">
                <a:defRPr sz="1600">
                  <a:solidFill>
                    <a:schemeClr val="tx2"/>
                  </a:solidFill>
                  <a:latin typeface="Candara" pitchFamily="34" charset="0"/>
                  <a:ea typeface="ＭＳ Ｐゴシック"/>
                  <a:cs typeface="ＭＳ Ｐゴシック"/>
                </a:defRPr>
              </a:lvl6pPr>
              <a:lvl7pPr marL="2971800" eaLnBrk="0" hangingPunct="0">
                <a:defRPr sz="1600">
                  <a:solidFill>
                    <a:schemeClr val="tx2"/>
                  </a:solidFill>
                  <a:latin typeface="Candara" pitchFamily="34" charset="0"/>
                  <a:ea typeface="ＭＳ Ｐゴシック"/>
                  <a:cs typeface="ＭＳ Ｐゴシック"/>
                </a:defRPr>
              </a:lvl7pPr>
              <a:lvl8pPr marL="3429000" eaLnBrk="0" hangingPunct="0">
                <a:defRPr sz="1600">
                  <a:solidFill>
                    <a:schemeClr val="tx2"/>
                  </a:solidFill>
                  <a:latin typeface="Candara" pitchFamily="34" charset="0"/>
                  <a:ea typeface="ＭＳ Ｐゴシック"/>
                  <a:cs typeface="ＭＳ Ｐゴシック"/>
                </a:defRPr>
              </a:lvl8pPr>
              <a:lvl9pPr marL="3886200" eaLnBrk="0" hangingPunct="0">
                <a:defRPr sz="1600">
                  <a:solidFill>
                    <a:schemeClr val="tx2"/>
                  </a:solidFill>
                  <a:latin typeface="Candara" pitchFamily="34" charset="0"/>
                  <a:ea typeface="ＭＳ Ｐゴシック"/>
                  <a:cs typeface="ＭＳ Ｐゴシック"/>
                </a:defRPr>
              </a:lvl9pPr>
            </a:lstStyle>
            <a:p>
              <a:pPr>
                <a:spcBef>
                  <a:spcPct val="50000"/>
                </a:spcBef>
              </a:pPr>
              <a:r>
                <a:rPr lang="en-GB">
                  <a:solidFill>
                    <a:schemeClr val="tx1"/>
                  </a:solidFill>
                </a:rPr>
                <a:t>‘Too onerous’ security</a:t>
              </a:r>
            </a:p>
          </p:txBody>
        </p:sp>
        <p:pic>
          <p:nvPicPr>
            <p:cNvPr id="16391" name="Picture 5" descr="C:\Data\Webinars\Content - DP\Basics\MP9003905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 y="2736"/>
              <a:ext cx="1824" cy="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102541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524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52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5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altLang="en-US"/>
              <a:t>Weak points on confidentiality</a:t>
            </a:r>
          </a:p>
        </p:txBody>
      </p:sp>
      <p:sp>
        <p:nvSpPr>
          <p:cNvPr id="19459" name="Content Placeholder 2"/>
          <p:cNvSpPr>
            <a:spLocks noGrp="1"/>
          </p:cNvSpPr>
          <p:nvPr>
            <p:ph idx="1"/>
          </p:nvPr>
        </p:nvSpPr>
        <p:spPr>
          <a:xfrm>
            <a:off x="871538" y="2565400"/>
            <a:ext cx="8021637" cy="3560763"/>
          </a:xfrm>
        </p:spPr>
        <p:txBody>
          <a:bodyPr/>
          <a:lstStyle/>
          <a:p>
            <a:r>
              <a:rPr lang="en-US" altLang="en-US" dirty="0"/>
              <a:t>Discussing confidential information with partner or friend</a:t>
            </a:r>
          </a:p>
          <a:p>
            <a:r>
              <a:rPr lang="en-US" altLang="en-US" dirty="0"/>
              <a:t>Posting confidential information on social media</a:t>
            </a:r>
          </a:p>
          <a:p>
            <a:r>
              <a:rPr lang="en-US" altLang="en-US" dirty="0"/>
              <a:t>Talking about confidential information in public</a:t>
            </a:r>
          </a:p>
          <a:p>
            <a:r>
              <a:rPr lang="en-US" altLang="en-US" dirty="0"/>
              <a:t>Working on confidential material in public</a:t>
            </a:r>
          </a:p>
          <a:p>
            <a:r>
              <a:rPr lang="en-US" altLang="en-US" dirty="0"/>
              <a:t>Losing confidential documents/leaving them around</a:t>
            </a:r>
          </a:p>
          <a:p>
            <a:r>
              <a:rPr lang="en-US" altLang="en-US" dirty="0"/>
              <a:t>Giving out information over the phone without checking</a:t>
            </a:r>
          </a:p>
          <a:p>
            <a:r>
              <a:rPr lang="en-US" altLang="en-US" dirty="0"/>
              <a:t>Sharing information without people’s permission</a:t>
            </a:r>
          </a:p>
          <a:p>
            <a:r>
              <a:rPr lang="en-US" altLang="en-US" dirty="0"/>
              <a:t>Sharing or disclosing computer access details</a:t>
            </a:r>
          </a:p>
          <a:p>
            <a:r>
              <a:rPr lang="en-US" altLang="en-US" dirty="0"/>
              <a:t>Disposing of paperwork carelessly </a:t>
            </a:r>
          </a:p>
          <a:p>
            <a:endParaRPr lang="en-GB" altLang="en-US" dirty="0"/>
          </a:p>
        </p:txBody>
      </p:sp>
    </p:spTree>
    <p:extLst>
      <p:ext uri="{BB962C8B-B14F-4D97-AF65-F5344CB8AC3E}">
        <p14:creationId xmlns:p14="http://schemas.microsoft.com/office/powerpoint/2010/main" val="308202511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299CF-A559-45E6-9CB8-98E1B17E1AEE}"/>
              </a:ext>
            </a:extLst>
          </p:cNvPr>
          <p:cNvSpPr>
            <a:spLocks noGrp="1"/>
          </p:cNvSpPr>
          <p:nvPr>
            <p:ph type="title"/>
          </p:nvPr>
        </p:nvSpPr>
        <p:spPr/>
        <p:txBody>
          <a:bodyPr/>
          <a:lstStyle/>
          <a:p>
            <a:r>
              <a:rPr lang="en-GB" dirty="0"/>
              <a:t>Processing (Article 4(2))</a:t>
            </a:r>
          </a:p>
        </p:txBody>
      </p:sp>
      <p:sp>
        <p:nvSpPr>
          <p:cNvPr id="3" name="Content Placeholder 2">
            <a:extLst>
              <a:ext uri="{FF2B5EF4-FFF2-40B4-BE49-F238E27FC236}">
                <a16:creationId xmlns:a16="http://schemas.microsoft.com/office/drawing/2014/main" id="{A606B220-9C62-442C-9E88-51962199615D}"/>
              </a:ext>
            </a:extLst>
          </p:cNvPr>
          <p:cNvSpPr>
            <a:spLocks noGrp="1"/>
          </p:cNvSpPr>
          <p:nvPr>
            <p:ph idx="1"/>
          </p:nvPr>
        </p:nvSpPr>
        <p:spPr/>
        <p:txBody>
          <a:bodyPr/>
          <a:lstStyle/>
          <a:p>
            <a:pPr marL="0" indent="0">
              <a:buNone/>
            </a:pPr>
            <a:r>
              <a:rPr lang="en-GB" dirty="0"/>
              <a:t>“'processing' means any operation or set of operations which is performed on personal data or on sets of personal data, whether or not by automated means, such as collection, recording, organisation, structuring, storage, adaptation or alteration, retrieval, consultation, use, disclosure by transmission, dissemination or otherwise making available, alignment or combination, restriction, erasure or destruction”</a:t>
            </a:r>
          </a:p>
        </p:txBody>
      </p:sp>
    </p:spTree>
    <p:extLst>
      <p:ext uri="{BB962C8B-B14F-4D97-AF65-F5344CB8AC3E}">
        <p14:creationId xmlns:p14="http://schemas.microsoft.com/office/powerpoint/2010/main" val="2136149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1C411-EEFA-4661-8951-38B1BAB61C89}"/>
              </a:ext>
            </a:extLst>
          </p:cNvPr>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a:extLst>
              <a:ext uri="{FF2B5EF4-FFF2-40B4-BE49-F238E27FC236}">
                <a16:creationId xmlns:a16="http://schemas.microsoft.com/office/drawing/2014/main" id="{AC340E4A-CB86-4715-B6FD-CFBED2ED689C}"/>
              </a:ext>
            </a:extLst>
          </p:cNvPr>
          <p:cNvSpPr>
            <a:spLocks noGrp="1"/>
          </p:cNvSpPr>
          <p:nvPr>
            <p:ph idx="1"/>
          </p:nvPr>
        </p:nvSpPr>
        <p:spPr>
          <a:xfrm>
            <a:off x="871538" y="3140968"/>
            <a:ext cx="7408862" cy="2985195"/>
          </a:xfrm>
        </p:spPr>
        <p:txBody>
          <a:bodyPr/>
          <a:lstStyle/>
          <a:p>
            <a:pPr marL="0" indent="0" algn="ctr">
              <a:buNone/>
            </a:pPr>
            <a:r>
              <a:rPr lang="en-GB" dirty="0">
                <a:latin typeface="Cooper Black" panose="0208090404030B020404" pitchFamily="18" charset="0"/>
              </a:rPr>
              <a:t>Do you have complete and accurate information about all your sets of personal data and the processing that you undertake?</a:t>
            </a:r>
          </a:p>
        </p:txBody>
      </p:sp>
    </p:spTree>
    <p:extLst>
      <p:ext uri="{BB962C8B-B14F-4D97-AF65-F5344CB8AC3E}">
        <p14:creationId xmlns:p14="http://schemas.microsoft.com/office/powerpoint/2010/main" val="3252337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741C-ABEC-4ACE-9B94-E4BE9E2A1083}"/>
              </a:ext>
            </a:extLst>
          </p:cNvPr>
          <p:cNvSpPr>
            <a:spLocks noGrp="1"/>
          </p:cNvSpPr>
          <p:nvPr>
            <p:ph type="title"/>
          </p:nvPr>
        </p:nvSpPr>
        <p:spPr/>
        <p:txBody>
          <a:bodyPr/>
          <a:lstStyle/>
          <a:p>
            <a:r>
              <a:rPr lang="en-GB" dirty="0"/>
              <a:t>(Data) Controller (Article 4(7))</a:t>
            </a:r>
          </a:p>
        </p:txBody>
      </p:sp>
      <p:sp>
        <p:nvSpPr>
          <p:cNvPr id="3" name="Content Placeholder 2">
            <a:extLst>
              <a:ext uri="{FF2B5EF4-FFF2-40B4-BE49-F238E27FC236}">
                <a16:creationId xmlns:a16="http://schemas.microsoft.com/office/drawing/2014/main" id="{21244F20-AE3C-4F4F-9BF1-1CFEFB40CCB5}"/>
              </a:ext>
            </a:extLst>
          </p:cNvPr>
          <p:cNvSpPr>
            <a:spLocks noGrp="1"/>
          </p:cNvSpPr>
          <p:nvPr>
            <p:ph idx="1"/>
          </p:nvPr>
        </p:nvSpPr>
        <p:spPr>
          <a:xfrm>
            <a:off x="871538" y="2674938"/>
            <a:ext cx="7408862" cy="3451225"/>
          </a:xfrm>
        </p:spPr>
        <p:txBody>
          <a:bodyPr/>
          <a:lstStyle/>
          <a:p>
            <a:pPr marL="0" indent="0">
              <a:buNone/>
            </a:pPr>
            <a:r>
              <a:rPr lang="en-GB" dirty="0"/>
              <a:t>“'controller' means the natural or legal person, public authority, agency or other body which, alone or jointly with others, determines the purposes and means of the processing of personal data;”</a:t>
            </a:r>
          </a:p>
        </p:txBody>
      </p:sp>
    </p:spTree>
    <p:extLst>
      <p:ext uri="{BB962C8B-B14F-4D97-AF65-F5344CB8AC3E}">
        <p14:creationId xmlns:p14="http://schemas.microsoft.com/office/powerpoint/2010/main" val="1705864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Joint controllers (Article 26)</a:t>
            </a:r>
          </a:p>
        </p:txBody>
      </p:sp>
      <p:sp>
        <p:nvSpPr>
          <p:cNvPr id="3" name="Content Placeholder 2"/>
          <p:cNvSpPr>
            <a:spLocks noGrp="1"/>
          </p:cNvSpPr>
          <p:nvPr>
            <p:ph idx="1"/>
          </p:nvPr>
        </p:nvSpPr>
        <p:spPr/>
        <p:txBody>
          <a:bodyPr/>
          <a:lstStyle/>
          <a:p>
            <a:pPr marL="0" indent="0">
              <a:buNone/>
            </a:pPr>
            <a:r>
              <a:rPr lang="en-GB" dirty="0"/>
              <a:t>“Where two or more controllers jointly determine the purposes and means of processing, they shall be </a:t>
            </a:r>
            <a:r>
              <a:rPr lang="en-GB" b="1" dirty="0">
                <a:solidFill>
                  <a:srgbClr val="FF0000"/>
                </a:solidFill>
              </a:rPr>
              <a:t>joint controllers</a:t>
            </a:r>
            <a:r>
              <a:rPr lang="en-GB" dirty="0"/>
              <a:t>. They shall in a transparent manner determine their respective responsibilities for compliance with the obligations under this Regulation, in particular as regards the exercising of the rights of the data subject and their respective duties to provide the information …”</a:t>
            </a:r>
          </a:p>
        </p:txBody>
      </p:sp>
    </p:spTree>
    <p:extLst>
      <p:ext uri="{BB962C8B-B14F-4D97-AF65-F5344CB8AC3E}">
        <p14:creationId xmlns:p14="http://schemas.microsoft.com/office/powerpoint/2010/main" val="1728754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Processors</a:t>
            </a:r>
          </a:p>
        </p:txBody>
      </p:sp>
      <p:sp>
        <p:nvSpPr>
          <p:cNvPr id="3" name="Content Placeholder 2"/>
          <p:cNvSpPr>
            <a:spLocks noGrp="1"/>
          </p:cNvSpPr>
          <p:nvPr>
            <p:ph idx="1"/>
          </p:nvPr>
        </p:nvSpPr>
        <p:spPr/>
        <p:txBody>
          <a:bodyPr/>
          <a:lstStyle/>
          <a:p>
            <a:r>
              <a:rPr lang="en-GB" dirty="0"/>
              <a:t>Organisation (or possibly sole trader) that processes data on your behalf</a:t>
            </a:r>
          </a:p>
          <a:p>
            <a:r>
              <a:rPr lang="en-GB" dirty="0"/>
              <a:t>Must have a contract</a:t>
            </a:r>
          </a:p>
          <a:p>
            <a:r>
              <a:rPr lang="en-GB" dirty="0"/>
              <a:t>Contract must meet the requirements of GDPR</a:t>
            </a:r>
          </a:p>
          <a:p>
            <a:r>
              <a:rPr lang="en-GB" dirty="0"/>
              <a:t>Processors can be directly liable</a:t>
            </a:r>
          </a:p>
        </p:txBody>
      </p:sp>
    </p:spTree>
    <p:extLst>
      <p:ext uri="{BB962C8B-B14F-4D97-AF65-F5344CB8AC3E}">
        <p14:creationId xmlns:p14="http://schemas.microsoft.com/office/powerpoint/2010/main" val="613662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9B92-D323-4E30-BE5B-69B78061C2A8}"/>
              </a:ext>
            </a:extLst>
          </p:cNvPr>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a:extLst>
              <a:ext uri="{FF2B5EF4-FFF2-40B4-BE49-F238E27FC236}">
                <a16:creationId xmlns:a16="http://schemas.microsoft.com/office/drawing/2014/main" id="{ABB2A21E-5CB8-4FAA-BB55-4D9945E80E6B}"/>
              </a:ext>
            </a:extLst>
          </p:cNvPr>
          <p:cNvSpPr>
            <a:spLocks noGrp="1"/>
          </p:cNvSpPr>
          <p:nvPr>
            <p:ph idx="1"/>
          </p:nvPr>
        </p:nvSpPr>
        <p:spPr/>
        <p:txBody>
          <a:bodyPr/>
          <a:lstStyle/>
          <a:p>
            <a:pPr marL="457200" indent="-457200" algn="ctr">
              <a:spcAft>
                <a:spcPts val="1200"/>
              </a:spcAft>
              <a:buAutoNum type="arabicPeriod"/>
            </a:pPr>
            <a:r>
              <a:rPr lang="en-GB" dirty="0">
                <a:latin typeface="Cooper Black" panose="0208090404030B020404" pitchFamily="18" charset="0"/>
              </a:rPr>
              <a:t>Have you identified all instances where you are involved in joint processing activities, and all instances where you have engaged a Data Processor?</a:t>
            </a:r>
          </a:p>
          <a:p>
            <a:pPr marL="457200" indent="-457200" algn="ctr">
              <a:buAutoNum type="arabicPeriod"/>
            </a:pPr>
            <a:r>
              <a:rPr lang="en-GB" dirty="0">
                <a:latin typeface="Cooper Black" panose="0208090404030B020404" pitchFamily="18" charset="0"/>
              </a:rPr>
              <a:t> Have you reviewed your data sharing agreements and contracts to assess what needs to be done to make them GDPR compliant?</a:t>
            </a:r>
          </a:p>
        </p:txBody>
      </p:sp>
    </p:spTree>
    <p:extLst>
      <p:ext uri="{BB962C8B-B14F-4D97-AF65-F5344CB8AC3E}">
        <p14:creationId xmlns:p14="http://schemas.microsoft.com/office/powerpoint/2010/main" val="2881594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Rectangle 6"/>
          <p:cNvSpPr txBox="1">
            <a:spLocks noGrp="1" noChangeArrowheads="1"/>
          </p:cNvSpPr>
          <p:nvPr/>
        </p:nvSpPr>
        <p:spPr bwMode="auto">
          <a:xfrm>
            <a:off x="457200" y="6477000"/>
            <a:ext cx="2133600" cy="381000"/>
          </a:xfrm>
          <a:prstGeom prst="rect">
            <a:avLst/>
          </a:prstGeom>
          <a:noFill/>
          <a:ln>
            <a:miter lim="800000"/>
            <a:headEnd/>
            <a:tailEnd/>
          </a:ln>
        </p:spPr>
        <p:txBody>
          <a:bodyPr/>
          <a:lstStyle/>
          <a:p>
            <a:pPr>
              <a:defRPr/>
            </a:pPr>
            <a:endParaRPr lang="en-GB" sz="1400" dirty="0">
              <a:latin typeface="Arial" charset="0"/>
              <a:ea typeface="+mn-ea"/>
            </a:endParaRPr>
          </a:p>
        </p:txBody>
      </p:sp>
      <p:sp>
        <p:nvSpPr>
          <p:cNvPr id="25603" name="Rectangle 2"/>
          <p:cNvSpPr>
            <a:spLocks noGrp="1" noChangeArrowheads="1"/>
          </p:cNvSpPr>
          <p:nvPr>
            <p:ph type="title"/>
          </p:nvPr>
        </p:nvSpPr>
        <p:spPr/>
        <p:txBody>
          <a:bodyPr lIns="92075" tIns="46038" rIns="92075" bIns="46038"/>
          <a:lstStyle/>
          <a:p>
            <a:pPr eaLnBrk="1" hangingPunct="1"/>
            <a:r>
              <a:rPr lang="en-GB" altLang="en-US" dirty="0"/>
              <a:t>Legal basis for processing (Art 6)</a:t>
            </a:r>
          </a:p>
        </p:txBody>
      </p:sp>
      <p:sp>
        <p:nvSpPr>
          <p:cNvPr id="25604" name="Rectangle 3"/>
          <p:cNvSpPr>
            <a:spLocks noGrp="1" noChangeArrowheads="1"/>
          </p:cNvSpPr>
          <p:nvPr>
            <p:ph idx="1"/>
          </p:nvPr>
        </p:nvSpPr>
        <p:spPr>
          <a:xfrm>
            <a:off x="871538" y="2674938"/>
            <a:ext cx="5860702" cy="3451225"/>
          </a:xfrm>
        </p:spPr>
        <p:txBody>
          <a:bodyPr lIns="92075" tIns="46038" rIns="92075" bIns="46038"/>
          <a:lstStyle/>
          <a:p>
            <a:pPr marL="0" indent="0" defTabSz="762000" eaLnBrk="1" hangingPunct="1">
              <a:buNone/>
            </a:pPr>
            <a:r>
              <a:rPr lang="en-GB" altLang="en-US" dirty="0"/>
              <a:t>At least one of the following:</a:t>
            </a:r>
          </a:p>
          <a:p>
            <a:pPr marL="342900" indent="-342900" defTabSz="762000" eaLnBrk="1" hangingPunct="1"/>
            <a:r>
              <a:rPr lang="en-GB" altLang="en-US" dirty="0"/>
              <a:t>With consent of the Data Subject</a:t>
            </a:r>
          </a:p>
          <a:p>
            <a:pPr marL="342900" indent="-342900" defTabSz="762000" eaLnBrk="1" hangingPunct="1"/>
            <a:r>
              <a:rPr lang="en-GB" altLang="en-US" dirty="0"/>
              <a:t>For a contract involving the Data Subject</a:t>
            </a:r>
          </a:p>
          <a:p>
            <a:pPr marL="342900" indent="-342900" defTabSz="762000" eaLnBrk="1" hangingPunct="1"/>
            <a:r>
              <a:rPr lang="en-GB" altLang="en-US" dirty="0"/>
              <a:t>To meet a legal obligation</a:t>
            </a:r>
          </a:p>
          <a:p>
            <a:pPr marL="342900" indent="-342900" defTabSz="762000" eaLnBrk="1" hangingPunct="1"/>
            <a:r>
              <a:rPr lang="en-GB" altLang="en-US" dirty="0"/>
              <a:t>To protect any person’s ‘vital interests’</a:t>
            </a:r>
          </a:p>
          <a:p>
            <a:pPr marL="342900" indent="-342900" defTabSz="762000" eaLnBrk="1" hangingPunct="1"/>
            <a:r>
              <a:rPr lang="en-GB" altLang="en-US" dirty="0"/>
              <a:t>Government &amp; judicial functions</a:t>
            </a:r>
          </a:p>
          <a:p>
            <a:pPr marL="342900" indent="-342900" defTabSz="762000" eaLnBrk="1" hangingPunct="1"/>
            <a:r>
              <a:rPr lang="en-GB" altLang="en-US" dirty="0"/>
              <a:t>In your ‘legitimate interests’ provided the Data Subject’s interests are respected</a:t>
            </a:r>
          </a:p>
        </p:txBody>
      </p:sp>
      <p:grpSp>
        <p:nvGrpSpPr>
          <p:cNvPr id="4" name="Group 3">
            <a:extLst>
              <a:ext uri="{FF2B5EF4-FFF2-40B4-BE49-F238E27FC236}">
                <a16:creationId xmlns:a16="http://schemas.microsoft.com/office/drawing/2014/main" id="{2F8BC7D5-8A8A-4808-8D06-1E28B3283EB3}"/>
              </a:ext>
            </a:extLst>
          </p:cNvPr>
          <p:cNvGrpSpPr/>
          <p:nvPr/>
        </p:nvGrpSpPr>
        <p:grpSpPr>
          <a:xfrm>
            <a:off x="6156177" y="3573013"/>
            <a:ext cx="2376264" cy="2553150"/>
            <a:chOff x="6444208" y="3573013"/>
            <a:chExt cx="2396559" cy="2448275"/>
          </a:xfrm>
        </p:grpSpPr>
        <p:sp>
          <p:nvSpPr>
            <p:cNvPr id="2" name="Right Brace 1">
              <a:extLst>
                <a:ext uri="{FF2B5EF4-FFF2-40B4-BE49-F238E27FC236}">
                  <a16:creationId xmlns:a16="http://schemas.microsoft.com/office/drawing/2014/main" id="{F078F3E1-1D30-4385-8B3A-E217C09C96E1}"/>
                </a:ext>
              </a:extLst>
            </p:cNvPr>
            <p:cNvSpPr/>
            <p:nvPr/>
          </p:nvSpPr>
          <p:spPr>
            <a:xfrm>
              <a:off x="6444208" y="3573016"/>
              <a:ext cx="1091552" cy="24482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TextBox 2">
              <a:extLst>
                <a:ext uri="{FF2B5EF4-FFF2-40B4-BE49-F238E27FC236}">
                  <a16:creationId xmlns:a16="http://schemas.microsoft.com/office/drawing/2014/main" id="{B16B43CF-D8C6-4A20-8D4D-B5C63928E8AA}"/>
                </a:ext>
              </a:extLst>
            </p:cNvPr>
            <p:cNvSpPr txBox="1"/>
            <p:nvPr/>
          </p:nvSpPr>
          <p:spPr>
            <a:xfrm rot="16200000">
              <a:off x="7016466" y="4196985"/>
              <a:ext cx="2448273" cy="1200329"/>
            </a:xfrm>
            <a:prstGeom prst="rect">
              <a:avLst/>
            </a:prstGeom>
            <a:noFill/>
          </p:spPr>
          <p:txBody>
            <a:bodyPr wrap="square" rtlCol="0">
              <a:spAutoFit/>
            </a:bodyPr>
            <a:lstStyle/>
            <a:p>
              <a:pPr algn="ctr"/>
              <a:r>
                <a:rPr lang="en-GB" sz="3600" dirty="0"/>
                <a:t>Where</a:t>
              </a:r>
            </a:p>
            <a:p>
              <a:pPr algn="ctr"/>
              <a:r>
                <a:rPr lang="en-GB" sz="3600" b="1" dirty="0">
                  <a:solidFill>
                    <a:srgbClr val="FF0000"/>
                  </a:solidFill>
                </a:rPr>
                <a:t>necessary</a:t>
              </a:r>
            </a:p>
          </p:txBody>
        </p:sp>
      </p:grpSp>
    </p:spTree>
    <p:extLst>
      <p:ext uri="{BB962C8B-B14F-4D97-AF65-F5344CB8AC3E}">
        <p14:creationId xmlns:p14="http://schemas.microsoft.com/office/powerpoint/2010/main" val="641175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Legitimate interests</a:t>
            </a:r>
          </a:p>
        </p:txBody>
      </p:sp>
      <p:sp>
        <p:nvSpPr>
          <p:cNvPr id="3" name="Content Placeholder 2"/>
          <p:cNvSpPr>
            <a:spLocks noGrp="1"/>
          </p:cNvSpPr>
          <p:nvPr>
            <p:ph idx="1"/>
          </p:nvPr>
        </p:nvSpPr>
        <p:spPr>
          <a:xfrm>
            <a:off x="611560" y="2564904"/>
            <a:ext cx="7920880" cy="3744416"/>
          </a:xfrm>
        </p:spPr>
        <p:txBody>
          <a:bodyPr/>
          <a:lstStyle/>
          <a:p>
            <a:r>
              <a:rPr lang="en-US" dirty="0"/>
              <a:t>[Processing is lawful if it is] “</a:t>
            </a:r>
            <a:r>
              <a:rPr lang="en-US" b="1" dirty="0">
                <a:solidFill>
                  <a:srgbClr val="FF0000"/>
                </a:solidFill>
              </a:rPr>
              <a:t>necessary</a:t>
            </a:r>
            <a:r>
              <a:rPr lang="en-US" dirty="0"/>
              <a:t> for the purposes of the </a:t>
            </a:r>
            <a:r>
              <a:rPr lang="en-US" b="1" dirty="0">
                <a:solidFill>
                  <a:srgbClr val="FF0000"/>
                </a:solidFill>
              </a:rPr>
              <a:t>legitimate interests </a:t>
            </a:r>
            <a:r>
              <a:rPr lang="en-US" dirty="0"/>
              <a:t>pursued by the controller or by a third party, </a:t>
            </a:r>
            <a:r>
              <a:rPr lang="en-US" b="1" dirty="0">
                <a:solidFill>
                  <a:srgbClr val="FF0000"/>
                </a:solidFill>
              </a:rPr>
              <a:t>except where such interests are overridden</a:t>
            </a:r>
            <a:r>
              <a:rPr lang="en-US" dirty="0"/>
              <a:t> by the interests or fundamental rights and freedoms of the data subject which require protection of personal data …” (Article 6 (f) )</a:t>
            </a:r>
          </a:p>
          <a:p>
            <a:pPr marL="0" indent="0">
              <a:buNone/>
            </a:pPr>
            <a:endParaRPr lang="en-US" dirty="0"/>
          </a:p>
          <a:p>
            <a:pPr marL="0" indent="0" algn="ctr">
              <a:buNone/>
            </a:pPr>
            <a:r>
              <a:rPr lang="en-US" sz="3600" dirty="0"/>
              <a:t>= three-stage test</a:t>
            </a:r>
          </a:p>
          <a:p>
            <a:pPr marL="760413" lvl="1" indent="-457200">
              <a:buFont typeface="+mj-lt"/>
              <a:buAutoNum type="arabicPeriod"/>
            </a:pPr>
            <a:endParaRPr lang="en-US" dirty="0"/>
          </a:p>
        </p:txBody>
      </p:sp>
    </p:spTree>
    <p:extLst>
      <p:ext uri="{BB962C8B-B14F-4D97-AF65-F5344CB8AC3E}">
        <p14:creationId xmlns:p14="http://schemas.microsoft.com/office/powerpoint/2010/main" val="370027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01AB0-6432-46EA-B844-EC077EC84850}"/>
              </a:ext>
            </a:extLst>
          </p:cNvPr>
          <p:cNvSpPr>
            <a:spLocks noGrp="1"/>
          </p:cNvSpPr>
          <p:nvPr>
            <p:ph type="title"/>
          </p:nvPr>
        </p:nvSpPr>
        <p:spPr/>
        <p:txBody>
          <a:bodyPr/>
          <a:lstStyle/>
          <a:p>
            <a:r>
              <a:rPr lang="en-GB" dirty="0"/>
              <a:t>ICO guidance on legitimate interest</a:t>
            </a:r>
          </a:p>
        </p:txBody>
      </p:sp>
      <p:sp>
        <p:nvSpPr>
          <p:cNvPr id="3" name="Content Placeholder 2">
            <a:extLst>
              <a:ext uri="{FF2B5EF4-FFF2-40B4-BE49-F238E27FC236}">
                <a16:creationId xmlns:a16="http://schemas.microsoft.com/office/drawing/2014/main" id="{6EBCFD1F-CF0B-4B84-89A6-EB714BE4B2D6}"/>
              </a:ext>
            </a:extLst>
          </p:cNvPr>
          <p:cNvSpPr>
            <a:spLocks noGrp="1"/>
          </p:cNvSpPr>
          <p:nvPr>
            <p:ph idx="1"/>
          </p:nvPr>
        </p:nvSpPr>
        <p:spPr>
          <a:xfrm>
            <a:off x="457200" y="2708920"/>
            <a:ext cx="8229600" cy="3417243"/>
          </a:xfrm>
        </p:spPr>
        <p:txBody>
          <a:bodyPr/>
          <a:lstStyle/>
          <a:p>
            <a:r>
              <a:rPr lang="en-GB" sz="2000" dirty="0"/>
              <a:t>“Legitimate interests is the most flexible lawful basis for processing, but you cannot assume it will always be the most appropriate. It is likely to be most appropriate where you use people’s data in ways they would reasonably expect and which have a minimal privacy impact, or where there is a compelling justification for the processing.”</a:t>
            </a:r>
          </a:p>
          <a:p>
            <a:r>
              <a:rPr lang="en-US" sz="2000" dirty="0"/>
              <a:t>The test:</a:t>
            </a:r>
          </a:p>
          <a:p>
            <a:pPr marL="760413" lvl="1" indent="-457200">
              <a:buFont typeface="+mj-lt"/>
              <a:buAutoNum type="arabicPeriod"/>
            </a:pPr>
            <a:r>
              <a:rPr lang="en-US" dirty="0"/>
              <a:t>What is our legitimate interest?</a:t>
            </a:r>
          </a:p>
          <a:p>
            <a:pPr marL="760413" lvl="1" indent="-457200">
              <a:buFont typeface="+mj-lt"/>
              <a:buAutoNum type="arabicPeriod"/>
            </a:pPr>
            <a:r>
              <a:rPr lang="en-US" dirty="0"/>
              <a:t>Why is the processing </a:t>
            </a:r>
            <a:r>
              <a:rPr lang="en-US" i="1" dirty="0"/>
              <a:t>necessary</a:t>
            </a:r>
            <a:r>
              <a:rPr lang="en-US" dirty="0"/>
              <a:t>?</a:t>
            </a:r>
          </a:p>
          <a:p>
            <a:pPr marL="760413" lvl="1" indent="-457200">
              <a:buFont typeface="+mj-lt"/>
              <a:buAutoNum type="arabicPeriod"/>
            </a:pPr>
            <a:r>
              <a:rPr lang="en-US" dirty="0"/>
              <a:t>Does our interest outweigh the data subject’s interests?</a:t>
            </a:r>
            <a:endParaRPr lang="en-GB" dirty="0"/>
          </a:p>
        </p:txBody>
      </p:sp>
    </p:spTree>
    <p:extLst>
      <p:ext uri="{BB962C8B-B14F-4D97-AF65-F5344CB8AC3E}">
        <p14:creationId xmlns:p14="http://schemas.microsoft.com/office/powerpoint/2010/main" val="205690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Consent</a:t>
            </a:r>
          </a:p>
        </p:txBody>
      </p:sp>
      <p:sp>
        <p:nvSpPr>
          <p:cNvPr id="5" name="Content Placeholder 2"/>
          <p:cNvSpPr>
            <a:spLocks noGrp="1"/>
          </p:cNvSpPr>
          <p:nvPr>
            <p:ph idx="1"/>
          </p:nvPr>
        </p:nvSpPr>
        <p:spPr>
          <a:xfrm>
            <a:off x="871538" y="2674938"/>
            <a:ext cx="7588894" cy="3451225"/>
          </a:xfrm>
        </p:spPr>
        <p:txBody>
          <a:bodyPr/>
          <a:lstStyle/>
          <a:p>
            <a:pPr marL="0" indent="0">
              <a:spcAft>
                <a:spcPts val="1200"/>
              </a:spcAft>
              <a:buNone/>
            </a:pPr>
            <a:r>
              <a:rPr lang="en-US" dirty="0">
                <a:solidFill>
                  <a:srgbClr val="003F82"/>
                </a:solidFill>
                <a:latin typeface="Candara" panose="020E0502030303020204" pitchFamily="34" charset="0"/>
                <a:cs typeface="Calibri Light"/>
              </a:rPr>
              <a:t>Consent is “any freely given, specific, informed and </a:t>
            </a:r>
            <a:r>
              <a:rPr lang="en-US" dirty="0">
                <a:solidFill>
                  <a:srgbClr val="FF0000"/>
                </a:solidFill>
                <a:latin typeface="Candara" panose="020E0502030303020204" pitchFamily="34" charset="0"/>
                <a:cs typeface="Calibri Light"/>
              </a:rPr>
              <a:t>unambiguous</a:t>
            </a:r>
            <a:r>
              <a:rPr lang="en-US" dirty="0">
                <a:solidFill>
                  <a:srgbClr val="003F82"/>
                </a:solidFill>
                <a:latin typeface="Candara" panose="020E0502030303020204" pitchFamily="34" charset="0"/>
                <a:cs typeface="Calibri Light"/>
              </a:rPr>
              <a:t> indication of his or her wishes by which the data subject, either by a statement or by a </a:t>
            </a:r>
            <a:r>
              <a:rPr lang="en-US" dirty="0">
                <a:solidFill>
                  <a:srgbClr val="FF0000"/>
                </a:solidFill>
                <a:latin typeface="Candara" panose="020E0502030303020204" pitchFamily="34" charset="0"/>
                <a:cs typeface="Calibri Light"/>
              </a:rPr>
              <a:t>clear affirmative action</a:t>
            </a:r>
            <a:r>
              <a:rPr lang="en-US" dirty="0">
                <a:solidFill>
                  <a:srgbClr val="003F82"/>
                </a:solidFill>
                <a:latin typeface="Candara" panose="020E0502030303020204" pitchFamily="34" charset="0"/>
                <a:cs typeface="Calibri Light"/>
              </a:rPr>
              <a:t>, signifies agreement to personal data relating to them being processed” (Article 4(11))</a:t>
            </a:r>
          </a:p>
          <a:p>
            <a:pPr marL="0" indent="0">
              <a:spcAft>
                <a:spcPts val="1200"/>
              </a:spcAft>
              <a:buNone/>
            </a:pPr>
            <a:r>
              <a:rPr lang="en-US" dirty="0">
                <a:solidFill>
                  <a:srgbClr val="FF0000"/>
                </a:solidFill>
                <a:latin typeface="Candara" panose="020E0502030303020204" pitchFamily="34" charset="0"/>
                <a:cs typeface="Calibri Light"/>
              </a:rPr>
              <a:t>“Silence, pre-ticked boxes or inactivity should … not constitute consent.”</a:t>
            </a:r>
            <a:r>
              <a:rPr lang="en-US" dirty="0">
                <a:solidFill>
                  <a:srgbClr val="003F82"/>
                </a:solidFill>
                <a:latin typeface="Candara" panose="020E0502030303020204" pitchFamily="34" charset="0"/>
                <a:cs typeface="Calibri Light"/>
              </a:rPr>
              <a:t>  (Recital 32)</a:t>
            </a:r>
          </a:p>
          <a:p>
            <a:pPr marL="0" indent="0">
              <a:spcAft>
                <a:spcPts val="1200"/>
              </a:spcAft>
              <a:buNone/>
            </a:pPr>
            <a:endParaRPr lang="en-GB" sz="2800" dirty="0">
              <a:solidFill>
                <a:srgbClr val="003F82"/>
              </a:solidFill>
              <a:latin typeface="Calibri Light"/>
              <a:cs typeface="Calibri Light"/>
            </a:endParaRPr>
          </a:p>
        </p:txBody>
      </p:sp>
    </p:spTree>
    <p:extLst>
      <p:ext uri="{BB962C8B-B14F-4D97-AF65-F5344CB8AC3E}">
        <p14:creationId xmlns:p14="http://schemas.microsoft.com/office/powerpoint/2010/main" val="489059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Obtaining valid consent</a:t>
            </a:r>
          </a:p>
        </p:txBody>
      </p:sp>
      <p:sp>
        <p:nvSpPr>
          <p:cNvPr id="3" name="Content Placeholder 2"/>
          <p:cNvSpPr>
            <a:spLocks noGrp="1"/>
          </p:cNvSpPr>
          <p:nvPr>
            <p:ph idx="1"/>
          </p:nvPr>
        </p:nvSpPr>
        <p:spPr>
          <a:xfrm>
            <a:off x="611560" y="2564904"/>
            <a:ext cx="8064896" cy="3561259"/>
          </a:xfrm>
        </p:spPr>
        <p:txBody>
          <a:bodyPr/>
          <a:lstStyle/>
          <a:p>
            <a:r>
              <a:rPr lang="en-GB" sz="2200" dirty="0"/>
              <a:t>“[A] request for consent must be presented in a manner which is </a:t>
            </a:r>
            <a:r>
              <a:rPr lang="en-GB" sz="2200" dirty="0">
                <a:solidFill>
                  <a:srgbClr val="FF0000"/>
                </a:solidFill>
              </a:rPr>
              <a:t>clearly distinguishable </a:t>
            </a:r>
            <a:r>
              <a:rPr lang="en-GB" sz="2200" dirty="0"/>
              <a:t>from … other matters, in an intelligible and </a:t>
            </a:r>
            <a:r>
              <a:rPr lang="en-GB" sz="2200" dirty="0">
                <a:solidFill>
                  <a:srgbClr val="FF0000"/>
                </a:solidFill>
              </a:rPr>
              <a:t>easily accessible </a:t>
            </a:r>
            <a:r>
              <a:rPr lang="en-GB" sz="2200" dirty="0"/>
              <a:t>form, using clear and plain language.” (Article 7 (2))</a:t>
            </a:r>
          </a:p>
          <a:p>
            <a:r>
              <a:rPr lang="en-GB" sz="2200" dirty="0"/>
              <a:t>“The data subject shall have the right to </a:t>
            </a:r>
            <a:r>
              <a:rPr lang="en-GB" sz="2200" dirty="0">
                <a:solidFill>
                  <a:srgbClr val="FF0000"/>
                </a:solidFill>
              </a:rPr>
              <a:t>withdraw</a:t>
            </a:r>
            <a:r>
              <a:rPr lang="en-GB" sz="2200" dirty="0"/>
              <a:t> his or her consent at any time.” (Article 7 (3))</a:t>
            </a:r>
          </a:p>
          <a:p>
            <a:r>
              <a:rPr lang="en-GB" sz="2200" dirty="0"/>
              <a:t>“When assessing whether consent is freely given, utmost account shall be taken of whether … </a:t>
            </a:r>
            <a:r>
              <a:rPr lang="en-GB" sz="2200" dirty="0">
                <a:solidFill>
                  <a:srgbClr val="FF0000"/>
                </a:solidFill>
              </a:rPr>
              <a:t>a contract … is made conditional</a:t>
            </a:r>
            <a:r>
              <a:rPr lang="en-GB" sz="2200" dirty="0"/>
              <a:t> on [consent to processing] that is not necessary for the performance of this contract.” (Art 7 (4))</a:t>
            </a:r>
          </a:p>
          <a:p>
            <a:endParaRPr lang="en-GB" dirty="0"/>
          </a:p>
        </p:txBody>
      </p:sp>
    </p:spTree>
    <p:extLst>
      <p:ext uri="{BB962C8B-B14F-4D97-AF65-F5344CB8AC3E}">
        <p14:creationId xmlns:p14="http://schemas.microsoft.com/office/powerpoint/2010/main" val="278503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Record-keeping</a:t>
            </a:r>
          </a:p>
        </p:txBody>
      </p:sp>
      <p:sp>
        <p:nvSpPr>
          <p:cNvPr id="3" name="Content Placeholder 2"/>
          <p:cNvSpPr>
            <a:spLocks noGrp="1"/>
          </p:cNvSpPr>
          <p:nvPr>
            <p:ph idx="1"/>
          </p:nvPr>
        </p:nvSpPr>
        <p:spPr/>
        <p:txBody>
          <a:bodyPr/>
          <a:lstStyle/>
          <a:p>
            <a:r>
              <a:rPr lang="en-GB" dirty="0"/>
              <a:t>Where processing is based on consent, the controller shall be able to </a:t>
            </a:r>
            <a:r>
              <a:rPr lang="en-GB" b="1" dirty="0">
                <a:solidFill>
                  <a:srgbClr val="FF0000"/>
                </a:solidFill>
              </a:rPr>
              <a:t>demonstrate</a:t>
            </a:r>
            <a:r>
              <a:rPr lang="en-GB" dirty="0"/>
              <a:t> that the data subject has consented to processing of his or her personal data</a:t>
            </a:r>
          </a:p>
          <a:p>
            <a:r>
              <a:rPr lang="en-GB" dirty="0"/>
              <a:t>This means keeping some record of who gave consent, when, how and what for (and whether it has since been withdrawn)</a:t>
            </a:r>
          </a:p>
        </p:txBody>
      </p:sp>
    </p:spTree>
    <p:extLst>
      <p:ext uri="{BB962C8B-B14F-4D97-AF65-F5344CB8AC3E}">
        <p14:creationId xmlns:p14="http://schemas.microsoft.com/office/powerpoint/2010/main" val="3693026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40266-DC13-449E-A545-6519D4491881}"/>
              </a:ext>
            </a:extLst>
          </p:cNvPr>
          <p:cNvSpPr>
            <a:spLocks noGrp="1"/>
          </p:cNvSpPr>
          <p:nvPr>
            <p:ph type="title"/>
          </p:nvPr>
        </p:nvSpPr>
        <p:spPr/>
        <p:txBody>
          <a:bodyPr/>
          <a:lstStyle/>
          <a:p>
            <a:r>
              <a:rPr lang="en-GB" dirty="0"/>
              <a:t>Legitimate interests or consent?</a:t>
            </a:r>
          </a:p>
        </p:txBody>
      </p:sp>
      <p:sp>
        <p:nvSpPr>
          <p:cNvPr id="4" name="TextBox 3">
            <a:extLst>
              <a:ext uri="{FF2B5EF4-FFF2-40B4-BE49-F238E27FC236}">
                <a16:creationId xmlns:a16="http://schemas.microsoft.com/office/drawing/2014/main" id="{B70ADCEE-B98B-4092-B998-0EC8527B7E34}"/>
              </a:ext>
            </a:extLst>
          </p:cNvPr>
          <p:cNvSpPr txBox="1"/>
          <p:nvPr/>
        </p:nvSpPr>
        <p:spPr>
          <a:xfrm>
            <a:off x="179512" y="2950967"/>
            <a:ext cx="1728192" cy="830997"/>
          </a:xfrm>
          <a:prstGeom prst="rect">
            <a:avLst/>
          </a:prstGeom>
          <a:noFill/>
        </p:spPr>
        <p:txBody>
          <a:bodyPr wrap="square" rtlCol="0">
            <a:spAutoFit/>
          </a:bodyPr>
          <a:lstStyle/>
          <a:p>
            <a:r>
              <a:rPr lang="en-GB" sz="2400" b="1" dirty="0">
                <a:solidFill>
                  <a:srgbClr val="0070C0"/>
                </a:solidFill>
              </a:rPr>
              <a:t>Legitimate interests</a:t>
            </a:r>
          </a:p>
        </p:txBody>
      </p:sp>
      <p:sp>
        <p:nvSpPr>
          <p:cNvPr id="5" name="TextBox 4">
            <a:extLst>
              <a:ext uri="{FF2B5EF4-FFF2-40B4-BE49-F238E27FC236}">
                <a16:creationId xmlns:a16="http://schemas.microsoft.com/office/drawing/2014/main" id="{7DF16C39-AE24-45A1-8E0A-97DD540D1FDC}"/>
              </a:ext>
            </a:extLst>
          </p:cNvPr>
          <p:cNvSpPr txBox="1"/>
          <p:nvPr/>
        </p:nvSpPr>
        <p:spPr>
          <a:xfrm>
            <a:off x="179936" y="4299827"/>
            <a:ext cx="2880320" cy="461665"/>
          </a:xfrm>
          <a:prstGeom prst="rect">
            <a:avLst/>
          </a:prstGeom>
          <a:noFill/>
        </p:spPr>
        <p:txBody>
          <a:bodyPr wrap="square" rtlCol="0">
            <a:spAutoFit/>
          </a:bodyPr>
          <a:lstStyle/>
          <a:p>
            <a:r>
              <a:rPr lang="en-GB" sz="2400" b="1" dirty="0">
                <a:solidFill>
                  <a:srgbClr val="0070C0"/>
                </a:solidFill>
              </a:rPr>
              <a:t>Consent</a:t>
            </a:r>
          </a:p>
        </p:txBody>
      </p:sp>
      <p:sp>
        <p:nvSpPr>
          <p:cNvPr id="6" name="TextBox 5">
            <a:extLst>
              <a:ext uri="{FF2B5EF4-FFF2-40B4-BE49-F238E27FC236}">
                <a16:creationId xmlns:a16="http://schemas.microsoft.com/office/drawing/2014/main" id="{9332196F-BAC5-4F6E-A1C3-D5807708A720}"/>
              </a:ext>
            </a:extLst>
          </p:cNvPr>
          <p:cNvSpPr txBox="1"/>
          <p:nvPr/>
        </p:nvSpPr>
        <p:spPr>
          <a:xfrm>
            <a:off x="2555775" y="3135632"/>
            <a:ext cx="1224137" cy="646331"/>
          </a:xfrm>
          <a:prstGeom prst="rect">
            <a:avLst/>
          </a:prstGeom>
          <a:noFill/>
        </p:spPr>
        <p:txBody>
          <a:bodyPr wrap="square" rtlCol="0">
            <a:spAutoFit/>
          </a:bodyPr>
          <a:lstStyle/>
          <a:p>
            <a:r>
              <a:rPr lang="en-GB" b="1" dirty="0"/>
              <a:t>LIA three-stage test</a:t>
            </a:r>
          </a:p>
        </p:txBody>
      </p:sp>
      <p:sp>
        <p:nvSpPr>
          <p:cNvPr id="7" name="TextBox 6">
            <a:extLst>
              <a:ext uri="{FF2B5EF4-FFF2-40B4-BE49-F238E27FC236}">
                <a16:creationId xmlns:a16="http://schemas.microsoft.com/office/drawing/2014/main" id="{E5ADD377-7D24-4FBF-AFC5-267FE3D826EC}"/>
              </a:ext>
            </a:extLst>
          </p:cNvPr>
          <p:cNvSpPr txBox="1"/>
          <p:nvPr/>
        </p:nvSpPr>
        <p:spPr>
          <a:xfrm>
            <a:off x="4715168" y="2741622"/>
            <a:ext cx="1080544" cy="646331"/>
          </a:xfrm>
          <a:prstGeom prst="rect">
            <a:avLst/>
          </a:prstGeom>
          <a:noFill/>
        </p:spPr>
        <p:txBody>
          <a:bodyPr wrap="square" rtlCol="0">
            <a:spAutoFit/>
          </a:bodyPr>
          <a:lstStyle/>
          <a:p>
            <a:r>
              <a:rPr lang="en-GB" b="1" dirty="0"/>
              <a:t>Offer opt out?</a:t>
            </a:r>
          </a:p>
        </p:txBody>
      </p:sp>
      <p:sp>
        <p:nvSpPr>
          <p:cNvPr id="8" name="TextBox 7">
            <a:extLst>
              <a:ext uri="{FF2B5EF4-FFF2-40B4-BE49-F238E27FC236}">
                <a16:creationId xmlns:a16="http://schemas.microsoft.com/office/drawing/2014/main" id="{5E12BBEE-D346-45D3-B027-CC8FBB1772BF}"/>
              </a:ext>
            </a:extLst>
          </p:cNvPr>
          <p:cNvSpPr txBox="1"/>
          <p:nvPr/>
        </p:nvSpPr>
        <p:spPr>
          <a:xfrm>
            <a:off x="5822736" y="3594131"/>
            <a:ext cx="1847464" cy="923330"/>
          </a:xfrm>
          <a:prstGeom prst="rect">
            <a:avLst/>
          </a:prstGeom>
          <a:noFill/>
        </p:spPr>
        <p:txBody>
          <a:bodyPr wrap="square" rtlCol="0">
            <a:spAutoFit/>
          </a:bodyPr>
          <a:lstStyle/>
          <a:p>
            <a:r>
              <a:rPr lang="en-GB" b="1" dirty="0"/>
              <a:t>Set expectations through clear privacy notice</a:t>
            </a:r>
          </a:p>
        </p:txBody>
      </p:sp>
      <p:sp>
        <p:nvSpPr>
          <p:cNvPr id="9" name="TextBox 8">
            <a:extLst>
              <a:ext uri="{FF2B5EF4-FFF2-40B4-BE49-F238E27FC236}">
                <a16:creationId xmlns:a16="http://schemas.microsoft.com/office/drawing/2014/main" id="{EC08C42A-B887-4B05-8576-0EEA487102FE}"/>
              </a:ext>
            </a:extLst>
          </p:cNvPr>
          <p:cNvSpPr txBox="1"/>
          <p:nvPr/>
        </p:nvSpPr>
        <p:spPr>
          <a:xfrm>
            <a:off x="2808015" y="4640451"/>
            <a:ext cx="1894671" cy="923330"/>
          </a:xfrm>
          <a:prstGeom prst="rect">
            <a:avLst/>
          </a:prstGeom>
          <a:noFill/>
        </p:spPr>
        <p:txBody>
          <a:bodyPr wrap="square" rtlCol="0">
            <a:spAutoFit/>
          </a:bodyPr>
          <a:lstStyle/>
          <a:p>
            <a:r>
              <a:rPr lang="en-GB" b="1" dirty="0"/>
              <a:t>Ask properly for unambiguous opt in</a:t>
            </a:r>
          </a:p>
        </p:txBody>
      </p:sp>
      <p:sp>
        <p:nvSpPr>
          <p:cNvPr id="10" name="TextBox 9">
            <a:extLst>
              <a:ext uri="{FF2B5EF4-FFF2-40B4-BE49-F238E27FC236}">
                <a16:creationId xmlns:a16="http://schemas.microsoft.com/office/drawing/2014/main" id="{D825A8C5-946F-4D7D-9D53-74E9B1A18207}"/>
              </a:ext>
            </a:extLst>
          </p:cNvPr>
          <p:cNvSpPr txBox="1"/>
          <p:nvPr/>
        </p:nvSpPr>
        <p:spPr>
          <a:xfrm>
            <a:off x="5721534" y="4963616"/>
            <a:ext cx="1847464" cy="1200329"/>
          </a:xfrm>
          <a:prstGeom prst="rect">
            <a:avLst/>
          </a:prstGeom>
          <a:noFill/>
        </p:spPr>
        <p:txBody>
          <a:bodyPr wrap="square" rtlCol="0">
            <a:spAutoFit/>
          </a:bodyPr>
          <a:lstStyle/>
          <a:p>
            <a:r>
              <a:rPr lang="en-GB" b="1" dirty="0"/>
              <a:t>Keep records to ‘demonstrate’ that you have consent</a:t>
            </a:r>
          </a:p>
        </p:txBody>
      </p:sp>
      <p:cxnSp>
        <p:nvCxnSpPr>
          <p:cNvPr id="12" name="Straight Arrow Connector 11">
            <a:extLst>
              <a:ext uri="{FF2B5EF4-FFF2-40B4-BE49-F238E27FC236}">
                <a16:creationId xmlns:a16="http://schemas.microsoft.com/office/drawing/2014/main" id="{80E13D07-8ED7-4F93-8EC6-2D697A510B4E}"/>
              </a:ext>
            </a:extLst>
          </p:cNvPr>
          <p:cNvCxnSpPr>
            <a:cxnSpLocks/>
          </p:cNvCxnSpPr>
          <p:nvPr/>
        </p:nvCxnSpPr>
        <p:spPr>
          <a:xfrm>
            <a:off x="1763687" y="3444632"/>
            <a:ext cx="7920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1B9B507-DC9A-4AD3-A1CE-E3AD6A037EE0}"/>
              </a:ext>
            </a:extLst>
          </p:cNvPr>
          <p:cNvCxnSpPr>
            <a:cxnSpLocks/>
            <a:endCxn id="7" idx="1"/>
          </p:cNvCxnSpPr>
          <p:nvPr/>
        </p:nvCxnSpPr>
        <p:spPr>
          <a:xfrm flipV="1">
            <a:off x="3779912" y="3064788"/>
            <a:ext cx="935256" cy="311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5FB0C1A-4115-484A-9D79-4F471F19D79E}"/>
              </a:ext>
            </a:extLst>
          </p:cNvPr>
          <p:cNvCxnSpPr>
            <a:cxnSpLocks/>
          </p:cNvCxnSpPr>
          <p:nvPr/>
        </p:nvCxnSpPr>
        <p:spPr>
          <a:xfrm>
            <a:off x="5436096" y="3376154"/>
            <a:ext cx="359616" cy="384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DC61AC5-ACD7-46F4-81DF-4FCBEF03EC5B}"/>
              </a:ext>
            </a:extLst>
          </p:cNvPr>
          <p:cNvCxnSpPr>
            <a:cxnSpLocks/>
          </p:cNvCxnSpPr>
          <p:nvPr/>
        </p:nvCxnSpPr>
        <p:spPr>
          <a:xfrm flipH="1">
            <a:off x="1485214" y="3852807"/>
            <a:ext cx="1070561" cy="4762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ACAD03E-FF38-486F-B811-9749A229ADBE}"/>
              </a:ext>
            </a:extLst>
          </p:cNvPr>
          <p:cNvCxnSpPr>
            <a:cxnSpLocks/>
            <a:endCxn id="9" idx="1"/>
          </p:cNvCxnSpPr>
          <p:nvPr/>
        </p:nvCxnSpPr>
        <p:spPr>
          <a:xfrm>
            <a:off x="1485214" y="4567627"/>
            <a:ext cx="1322801" cy="5344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B5C269-5947-4717-81C9-6C422026D58C}"/>
              </a:ext>
            </a:extLst>
          </p:cNvPr>
          <p:cNvCxnSpPr>
            <a:cxnSpLocks/>
          </p:cNvCxnSpPr>
          <p:nvPr/>
        </p:nvCxnSpPr>
        <p:spPr>
          <a:xfrm>
            <a:off x="4067944" y="5299702"/>
            <a:ext cx="1653590" cy="84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6598BFC-62AA-4F18-B500-D335C59DB235}"/>
              </a:ext>
            </a:extLst>
          </p:cNvPr>
          <p:cNvCxnSpPr>
            <a:cxnSpLocks/>
          </p:cNvCxnSpPr>
          <p:nvPr/>
        </p:nvCxnSpPr>
        <p:spPr>
          <a:xfrm flipV="1">
            <a:off x="4450082" y="4517461"/>
            <a:ext cx="1372654" cy="441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DE816FF-3A13-42F8-8E1C-6D1666539DF4}"/>
              </a:ext>
            </a:extLst>
          </p:cNvPr>
          <p:cNvSpPr txBox="1"/>
          <p:nvPr/>
        </p:nvSpPr>
        <p:spPr>
          <a:xfrm>
            <a:off x="2391766" y="3845558"/>
            <a:ext cx="936105" cy="369332"/>
          </a:xfrm>
          <a:prstGeom prst="rect">
            <a:avLst/>
          </a:prstGeom>
          <a:noFill/>
        </p:spPr>
        <p:txBody>
          <a:bodyPr wrap="square" rtlCol="0">
            <a:spAutoFit/>
          </a:bodyPr>
          <a:lstStyle/>
          <a:p>
            <a:r>
              <a:rPr lang="en-GB" dirty="0"/>
              <a:t>Not OK</a:t>
            </a:r>
          </a:p>
        </p:txBody>
      </p:sp>
      <p:sp>
        <p:nvSpPr>
          <p:cNvPr id="19" name="TextBox 18">
            <a:extLst>
              <a:ext uri="{FF2B5EF4-FFF2-40B4-BE49-F238E27FC236}">
                <a16:creationId xmlns:a16="http://schemas.microsoft.com/office/drawing/2014/main" id="{CF254B59-01A2-45FE-997A-6FAF3C1C98DF}"/>
              </a:ext>
            </a:extLst>
          </p:cNvPr>
          <p:cNvSpPr txBox="1"/>
          <p:nvPr/>
        </p:nvSpPr>
        <p:spPr>
          <a:xfrm>
            <a:off x="3743272" y="2851139"/>
            <a:ext cx="649344" cy="369332"/>
          </a:xfrm>
          <a:prstGeom prst="rect">
            <a:avLst/>
          </a:prstGeom>
          <a:noFill/>
        </p:spPr>
        <p:txBody>
          <a:bodyPr wrap="square" rtlCol="0">
            <a:spAutoFit/>
          </a:bodyPr>
          <a:lstStyle/>
          <a:p>
            <a:r>
              <a:rPr lang="en-GB" dirty="0"/>
              <a:t>OK</a:t>
            </a:r>
          </a:p>
        </p:txBody>
      </p:sp>
    </p:spTree>
    <p:extLst>
      <p:ext uri="{BB962C8B-B14F-4D97-AF65-F5344CB8AC3E}">
        <p14:creationId xmlns:p14="http://schemas.microsoft.com/office/powerpoint/2010/main" val="116223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3"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‘Direct marketing’ is a special case, affected by:</a:t>
            </a:r>
          </a:p>
        </p:txBody>
      </p:sp>
      <p:sp>
        <p:nvSpPr>
          <p:cNvPr id="3" name="Content Placeholder 2"/>
          <p:cNvSpPr>
            <a:spLocks noGrp="1"/>
          </p:cNvSpPr>
          <p:nvPr>
            <p:ph idx="1"/>
          </p:nvPr>
        </p:nvSpPr>
        <p:spPr/>
        <p:txBody>
          <a:bodyPr/>
          <a:lstStyle/>
          <a:p>
            <a:r>
              <a:rPr lang="en-GB" dirty="0"/>
              <a:t>GDPR</a:t>
            </a:r>
          </a:p>
          <a:p>
            <a:r>
              <a:rPr lang="en-GB" dirty="0"/>
              <a:t>Privacy &amp; Electronic Communications Regulations 2003 (until replaced)</a:t>
            </a:r>
          </a:p>
          <a:p>
            <a:r>
              <a:rPr lang="en-GB" dirty="0"/>
              <a:t>Fundraising Preference Service</a:t>
            </a:r>
          </a:p>
          <a:p>
            <a:r>
              <a:rPr lang="en-GB" dirty="0"/>
              <a:t>Code of Fundraising Practice</a:t>
            </a:r>
          </a:p>
        </p:txBody>
      </p:sp>
    </p:spTree>
    <p:extLst>
      <p:ext uri="{BB962C8B-B14F-4D97-AF65-F5344CB8AC3E}">
        <p14:creationId xmlns:p14="http://schemas.microsoft.com/office/powerpoint/2010/main" val="238518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counts as direct marketing?</a:t>
            </a:r>
          </a:p>
        </p:txBody>
      </p:sp>
      <p:sp>
        <p:nvSpPr>
          <p:cNvPr id="3" name="Content Placeholder 2"/>
          <p:cNvSpPr>
            <a:spLocks noGrp="1"/>
          </p:cNvSpPr>
          <p:nvPr>
            <p:ph idx="1"/>
          </p:nvPr>
        </p:nvSpPr>
        <p:spPr>
          <a:xfrm>
            <a:off x="539552" y="2420888"/>
            <a:ext cx="7408862" cy="4032448"/>
          </a:xfrm>
        </p:spPr>
        <p:txBody>
          <a:bodyPr>
            <a:normAutofit fontScale="92500" lnSpcReduction="10000"/>
          </a:bodyPr>
          <a:lstStyle/>
          <a:p>
            <a:pPr>
              <a:spcBef>
                <a:spcPts val="1200"/>
              </a:spcBef>
            </a:pPr>
            <a:r>
              <a:rPr lang="en-GB" b="1" dirty="0"/>
              <a:t>GDPR</a:t>
            </a:r>
            <a:r>
              <a:rPr lang="en-GB" dirty="0"/>
              <a:t>: [not defined, as far as I can see]</a:t>
            </a:r>
            <a:endParaRPr lang="en-GB" b="1" dirty="0"/>
          </a:p>
          <a:p>
            <a:pPr>
              <a:spcBef>
                <a:spcPts val="1200"/>
              </a:spcBef>
            </a:pPr>
            <a:r>
              <a:rPr lang="en-GB" b="1" dirty="0"/>
              <a:t>DPA 2018</a:t>
            </a:r>
            <a:r>
              <a:rPr lang="en-GB" dirty="0"/>
              <a:t>: </a:t>
            </a:r>
            <a:r>
              <a:rPr lang="en-GB" i="1" dirty="0"/>
              <a:t>the communication (by whatever means) of any advertising or marketing material which is directed to particular individuals.</a:t>
            </a:r>
          </a:p>
          <a:p>
            <a:pPr>
              <a:spcBef>
                <a:spcPts val="1200"/>
              </a:spcBef>
            </a:pPr>
            <a:r>
              <a:rPr lang="en-GB" b="1" dirty="0"/>
              <a:t>ICO Guidance:</a:t>
            </a:r>
            <a:r>
              <a:rPr lang="en-GB" dirty="0"/>
              <a:t>  </a:t>
            </a:r>
            <a:r>
              <a:rPr lang="en-US" i="1" dirty="0"/>
              <a:t>All promotional material falls within this definition, including material promoting the aims of not-for-profit </a:t>
            </a:r>
            <a:r>
              <a:rPr lang="en-US" i="1" dirty="0" err="1"/>
              <a:t>organisations</a:t>
            </a:r>
            <a:r>
              <a:rPr lang="en-US" i="1" dirty="0"/>
              <a:t>.  … It will also cover any messages which include some marketing elements, even if that is not their main purpose.</a:t>
            </a:r>
          </a:p>
          <a:p>
            <a:pPr>
              <a:spcBef>
                <a:spcPts val="1200"/>
              </a:spcBef>
            </a:pPr>
            <a:r>
              <a:rPr lang="en-US" b="1" dirty="0"/>
              <a:t>ICO practice:</a:t>
            </a:r>
            <a:r>
              <a:rPr lang="en-US" dirty="0"/>
              <a:t> Asking someone to change their marketing preferences also counts as marketing </a:t>
            </a:r>
            <a:endParaRPr lang="en-GB" b="1" dirty="0"/>
          </a:p>
        </p:txBody>
      </p:sp>
    </p:spTree>
    <p:extLst>
      <p:ext uri="{BB962C8B-B14F-4D97-AF65-F5344CB8AC3E}">
        <p14:creationId xmlns:p14="http://schemas.microsoft.com/office/powerpoint/2010/main" val="636532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Direct marketing (GDPR)</a:t>
            </a:r>
          </a:p>
        </p:txBody>
      </p:sp>
      <p:sp>
        <p:nvSpPr>
          <p:cNvPr id="3" name="Content Placeholder 2"/>
          <p:cNvSpPr>
            <a:spLocks noGrp="1"/>
          </p:cNvSpPr>
          <p:nvPr>
            <p:ph idx="1"/>
          </p:nvPr>
        </p:nvSpPr>
        <p:spPr>
          <a:xfrm>
            <a:off x="871538" y="2564904"/>
            <a:ext cx="7588894" cy="3561259"/>
          </a:xfrm>
        </p:spPr>
        <p:txBody>
          <a:bodyPr/>
          <a:lstStyle/>
          <a:p>
            <a:r>
              <a:rPr lang="en-GB" dirty="0"/>
              <a:t>Every Data Subject has the right to opt out of receiving direct marketing</a:t>
            </a:r>
          </a:p>
          <a:p>
            <a:r>
              <a:rPr lang="en-US" dirty="0"/>
              <a:t>“The processing of personal data for </a:t>
            </a:r>
            <a:r>
              <a:rPr lang="en-US" b="1" dirty="0">
                <a:solidFill>
                  <a:srgbClr val="FF0000"/>
                </a:solidFill>
              </a:rPr>
              <a:t>direct marketing </a:t>
            </a:r>
            <a:r>
              <a:rPr lang="en-US" dirty="0"/>
              <a:t>purposes may be regarded as carried out for a </a:t>
            </a:r>
            <a:r>
              <a:rPr lang="en-US" b="1" dirty="0">
                <a:solidFill>
                  <a:srgbClr val="FF0000"/>
                </a:solidFill>
              </a:rPr>
              <a:t>legitimate interest</a:t>
            </a:r>
            <a:r>
              <a:rPr lang="en-US" dirty="0"/>
              <a:t>.”  (Recital 47)</a:t>
            </a:r>
          </a:p>
          <a:p>
            <a:r>
              <a:rPr lang="en-US" dirty="0"/>
              <a:t>So … you don’t need consent</a:t>
            </a:r>
          </a:p>
          <a:p>
            <a:pPr marL="303213" lvl="1" indent="0">
              <a:buNone/>
            </a:pPr>
            <a:r>
              <a:rPr lang="en-US" dirty="0"/>
              <a:t>… or you wouldn’t if not for the Privacy &amp; Electronic Communications Regulations 2003 (currently under review by the EU, and likely to come into effect in 2019 or 2020)</a:t>
            </a:r>
          </a:p>
          <a:p>
            <a:endParaRPr lang="en-GB" dirty="0"/>
          </a:p>
        </p:txBody>
      </p:sp>
    </p:spTree>
    <p:extLst>
      <p:ext uri="{BB962C8B-B14F-4D97-AF65-F5344CB8AC3E}">
        <p14:creationId xmlns:p14="http://schemas.microsoft.com/office/powerpoint/2010/main" val="556450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1026"/>
          <p:cNvSpPr>
            <a:spLocks noGrp="1"/>
          </p:cNvSpPr>
          <p:nvPr>
            <p:ph type="title"/>
          </p:nvPr>
        </p:nvSpPr>
        <p:spPr/>
        <p:txBody>
          <a:bodyPr/>
          <a:lstStyle/>
          <a:p>
            <a:r>
              <a:rPr lang="en-GB" altLang="en-US" dirty="0"/>
              <a:t>Privacy &amp; Electronic Communications </a:t>
            </a:r>
            <a:r>
              <a:rPr lang="en-GB" altLang="en-US" dirty="0" err="1"/>
              <a:t>Regs</a:t>
            </a:r>
            <a:r>
              <a:rPr lang="en-GB" altLang="en-US" dirty="0"/>
              <a:t>. 2003</a:t>
            </a:r>
          </a:p>
        </p:txBody>
      </p:sp>
      <p:sp>
        <p:nvSpPr>
          <p:cNvPr id="16387" name="Rectangle 1027"/>
          <p:cNvSpPr>
            <a:spLocks noGrp="1"/>
          </p:cNvSpPr>
          <p:nvPr>
            <p:ph type="body" idx="1"/>
          </p:nvPr>
        </p:nvSpPr>
        <p:spPr>
          <a:xfrm>
            <a:off x="838200" y="2492896"/>
            <a:ext cx="7408863" cy="3785667"/>
          </a:xfrm>
        </p:spPr>
        <p:txBody>
          <a:bodyPr/>
          <a:lstStyle/>
          <a:p>
            <a:pPr>
              <a:lnSpc>
                <a:spcPct val="90000"/>
              </a:lnSpc>
            </a:pPr>
            <a:r>
              <a:rPr lang="en-GB" altLang="en-US" dirty="0"/>
              <a:t>Mailing (by post):  not covered by PECR</a:t>
            </a:r>
          </a:p>
          <a:p>
            <a:pPr>
              <a:lnSpc>
                <a:spcPct val="90000"/>
              </a:lnSpc>
            </a:pPr>
            <a:r>
              <a:rPr lang="en-GB" altLang="en-US" dirty="0"/>
              <a:t>Telephone:  mandatory, PECR</a:t>
            </a:r>
          </a:p>
          <a:p>
            <a:pPr lvl="1">
              <a:lnSpc>
                <a:spcPct val="90000"/>
              </a:lnSpc>
            </a:pPr>
            <a:r>
              <a:rPr lang="en-GB" altLang="en-US" dirty="0"/>
              <a:t>You must not make a marketing call to anyone whose number is on the Telephone Preference Service (or Corporate TPS) unless they have given prior consent</a:t>
            </a:r>
          </a:p>
          <a:p>
            <a:pPr>
              <a:lnSpc>
                <a:spcPct val="90000"/>
              </a:lnSpc>
            </a:pPr>
            <a:r>
              <a:rPr lang="en-GB" altLang="en-US" dirty="0"/>
              <a:t>E-mail/SMS:  confusing, PECR</a:t>
            </a:r>
          </a:p>
          <a:p>
            <a:pPr lvl="1">
              <a:lnSpc>
                <a:spcPct val="90000"/>
              </a:lnSpc>
            </a:pPr>
            <a:r>
              <a:rPr lang="en-GB" altLang="en-US" dirty="0"/>
              <a:t>Applies to private e-mail/SMS facilities, not business</a:t>
            </a:r>
          </a:p>
          <a:p>
            <a:pPr lvl="1">
              <a:lnSpc>
                <a:spcPct val="90000"/>
              </a:lnSpc>
            </a:pPr>
            <a:r>
              <a:rPr lang="en-GB" altLang="en-US" dirty="0"/>
              <a:t>Marketing similar products/services to existing customers permitted</a:t>
            </a:r>
          </a:p>
          <a:p>
            <a:pPr lvl="1">
              <a:lnSpc>
                <a:spcPct val="90000"/>
              </a:lnSpc>
            </a:pPr>
            <a:r>
              <a:rPr lang="en-GB" altLang="en-US" dirty="0"/>
              <a:t>Otherwise, must have prior consent</a:t>
            </a:r>
          </a:p>
        </p:txBody>
      </p:sp>
      <p:sp>
        <p:nvSpPr>
          <p:cNvPr id="90116" name="Oval 5"/>
          <p:cNvSpPr>
            <a:spLocks noChangeArrowheads="1"/>
          </p:cNvSpPr>
          <p:nvPr/>
        </p:nvSpPr>
        <p:spPr bwMode="auto">
          <a:xfrm>
            <a:off x="1259632" y="5300064"/>
            <a:ext cx="1752600" cy="533400"/>
          </a:xfrm>
          <a:prstGeom prst="ellipse">
            <a:avLst/>
          </a:pr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pitchFamily="34" charset="-128"/>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pitchFamily="34" charset="-128"/>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pitchFamily="34" charset="-128"/>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pitchFamily="34" charset="-128"/>
              </a:defRPr>
            </a:lvl9pPr>
          </a:lstStyle>
          <a:p>
            <a:pPr eaLnBrk="1" hangingPunct="1">
              <a:spcBef>
                <a:spcPct val="0"/>
              </a:spcBef>
              <a:buClrTx/>
              <a:buSzTx/>
              <a:buFontTx/>
              <a:buNone/>
            </a:pPr>
            <a:endParaRPr lang="en-GB" altLang="en-US" sz="1800">
              <a:solidFill>
                <a:schemeClr val="tx1"/>
              </a:solidFill>
            </a:endParaRPr>
          </a:p>
        </p:txBody>
      </p:sp>
    </p:spTree>
    <p:extLst>
      <p:ext uri="{BB962C8B-B14F-4D97-AF65-F5344CB8AC3E}">
        <p14:creationId xmlns:p14="http://schemas.microsoft.com/office/powerpoint/2010/main" val="2490298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Direct marketing strategy</a:t>
            </a:r>
          </a:p>
        </p:txBody>
      </p:sp>
      <p:sp>
        <p:nvSpPr>
          <p:cNvPr id="3" name="Content Placeholder 2"/>
          <p:cNvSpPr>
            <a:spLocks noGrp="1"/>
          </p:cNvSpPr>
          <p:nvPr>
            <p:ph idx="1"/>
          </p:nvPr>
        </p:nvSpPr>
        <p:spPr>
          <a:xfrm>
            <a:off x="871538" y="2492896"/>
            <a:ext cx="7660902" cy="3633267"/>
          </a:xfrm>
        </p:spPr>
        <p:txBody>
          <a:bodyPr/>
          <a:lstStyle/>
          <a:p>
            <a:pPr marL="0" indent="0">
              <a:buNone/>
            </a:pPr>
            <a:r>
              <a:rPr lang="en-GB" dirty="0"/>
              <a:t>Many charities are adopting the following:</a:t>
            </a:r>
          </a:p>
          <a:p>
            <a:r>
              <a:rPr lang="en-GB" dirty="0"/>
              <a:t>Fundraising, campaigning, free events, promotion:</a:t>
            </a:r>
          </a:p>
          <a:p>
            <a:pPr lvl="1"/>
            <a:r>
              <a:rPr lang="en-GB" dirty="0"/>
              <a:t>Mail under legitimate interests (with robust opt out)</a:t>
            </a:r>
          </a:p>
          <a:p>
            <a:pPr lvl="1"/>
            <a:r>
              <a:rPr lang="en-GB" dirty="0"/>
              <a:t>Consent for email, text and phone</a:t>
            </a:r>
          </a:p>
          <a:p>
            <a:r>
              <a:rPr lang="en-GB" dirty="0"/>
              <a:t>Trading, paid events, membership (i.e. ‘customers’):</a:t>
            </a:r>
          </a:p>
          <a:p>
            <a:pPr lvl="1"/>
            <a:r>
              <a:rPr lang="en-GB" dirty="0"/>
              <a:t>Mail under legitimate interests with robust opt out</a:t>
            </a:r>
          </a:p>
          <a:p>
            <a:pPr lvl="1"/>
            <a:r>
              <a:rPr lang="en-GB" dirty="0"/>
              <a:t>Email under legitimate interests (with robust opt out &amp; unsubscribe)</a:t>
            </a:r>
          </a:p>
          <a:p>
            <a:pPr lvl="1"/>
            <a:r>
              <a:rPr lang="en-GB" dirty="0"/>
              <a:t>Consent for phone (and sometimes text)</a:t>
            </a:r>
          </a:p>
          <a:p>
            <a:pPr marL="0" indent="0">
              <a:buNone/>
            </a:pPr>
            <a:endParaRPr lang="en-GB" dirty="0"/>
          </a:p>
        </p:txBody>
      </p:sp>
    </p:spTree>
    <p:extLst>
      <p:ext uri="{BB962C8B-B14F-4D97-AF65-F5344CB8AC3E}">
        <p14:creationId xmlns:p14="http://schemas.microsoft.com/office/powerpoint/2010/main" val="753957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RSPCA &amp; British Heart Foundation got into trouble for</a:t>
            </a:r>
          </a:p>
        </p:txBody>
      </p:sp>
      <p:sp>
        <p:nvSpPr>
          <p:cNvPr id="3" name="Content Placeholder 2"/>
          <p:cNvSpPr>
            <a:spLocks noGrp="1"/>
          </p:cNvSpPr>
          <p:nvPr>
            <p:ph idx="1"/>
          </p:nvPr>
        </p:nvSpPr>
        <p:spPr>
          <a:xfrm>
            <a:off x="533400" y="2708920"/>
            <a:ext cx="5466317" cy="3417243"/>
          </a:xfrm>
        </p:spPr>
        <p:txBody>
          <a:bodyPr/>
          <a:lstStyle/>
          <a:p>
            <a:r>
              <a:rPr lang="en-GB" sz="2800" dirty="0"/>
              <a:t>Data sharing on a massive scale, through </a:t>
            </a:r>
            <a:r>
              <a:rPr lang="en-GB" sz="2800" i="1" dirty="0"/>
              <a:t>Reciprocate</a:t>
            </a:r>
            <a:endParaRPr lang="en-GB" sz="2800" dirty="0"/>
          </a:p>
          <a:p>
            <a:r>
              <a:rPr lang="en-GB" sz="2800" dirty="0"/>
              <a:t>Data matching to amend or add to the contact data they held</a:t>
            </a:r>
          </a:p>
          <a:p>
            <a:r>
              <a:rPr lang="en-GB" sz="2800" dirty="0"/>
              <a:t>Wealth screening and profiling their donors</a:t>
            </a:r>
          </a:p>
        </p:txBody>
      </p:sp>
      <p:sp>
        <p:nvSpPr>
          <p:cNvPr id="5" name="TextBox 4"/>
          <p:cNvSpPr txBox="1"/>
          <p:nvPr/>
        </p:nvSpPr>
        <p:spPr>
          <a:xfrm rot="20341494">
            <a:off x="876593" y="587384"/>
            <a:ext cx="3009902" cy="830997"/>
          </a:xfrm>
          <a:prstGeom prst="rect">
            <a:avLst/>
          </a:prstGeom>
          <a:noFill/>
        </p:spPr>
        <p:txBody>
          <a:bodyPr wrap="square" rtlCol="0">
            <a:spAutoFit/>
          </a:bodyPr>
          <a:lstStyle/>
          <a:p>
            <a:r>
              <a:rPr lang="en-GB" sz="4800" dirty="0">
                <a:solidFill>
                  <a:srgbClr val="FF0000"/>
                </a:solidFill>
                <a:latin typeface="Stencil" panose="040409050D0802020404" pitchFamily="82" charset="0"/>
              </a:rPr>
              <a:t>£25,000</a:t>
            </a:r>
          </a:p>
        </p:txBody>
      </p:sp>
      <p:grpSp>
        <p:nvGrpSpPr>
          <p:cNvPr id="8" name="Group 7"/>
          <p:cNvGrpSpPr/>
          <p:nvPr/>
        </p:nvGrpSpPr>
        <p:grpSpPr>
          <a:xfrm>
            <a:off x="5714928" y="2636912"/>
            <a:ext cx="3238289" cy="2971800"/>
            <a:chOff x="5714928" y="1600200"/>
            <a:chExt cx="3238289" cy="2971800"/>
          </a:xfrm>
        </p:grpSpPr>
        <p:sp>
          <p:nvSpPr>
            <p:cNvPr id="6" name="TextBox 5"/>
            <p:cNvSpPr txBox="1"/>
            <p:nvPr/>
          </p:nvSpPr>
          <p:spPr>
            <a:xfrm>
              <a:off x="6477000" y="2138149"/>
              <a:ext cx="2476217" cy="2092881"/>
            </a:xfrm>
            <a:prstGeom prst="rect">
              <a:avLst/>
            </a:prstGeom>
            <a:noFill/>
          </p:spPr>
          <p:txBody>
            <a:bodyPr wrap="square" rtlCol="0">
              <a:spAutoFit/>
            </a:bodyPr>
            <a:lstStyle/>
            <a:p>
              <a:pPr marL="0" lvl="1"/>
              <a:r>
                <a:rPr lang="en-GB" sz="2800" dirty="0"/>
                <a:t>without the Data Subjects’ </a:t>
              </a:r>
              <a:r>
                <a:rPr lang="en-GB" sz="2800" i="1" dirty="0"/>
                <a:t>knowledge or consent</a:t>
              </a:r>
            </a:p>
            <a:p>
              <a:endParaRPr lang="en-GB" dirty="0"/>
            </a:p>
          </p:txBody>
        </p:sp>
        <p:sp>
          <p:nvSpPr>
            <p:cNvPr id="7" name="Right Brace 6"/>
            <p:cNvSpPr/>
            <p:nvPr/>
          </p:nvSpPr>
          <p:spPr>
            <a:xfrm>
              <a:off x="5714928" y="1600200"/>
              <a:ext cx="857108" cy="2971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9" name="TextBox 8"/>
          <p:cNvSpPr txBox="1"/>
          <p:nvPr/>
        </p:nvSpPr>
        <p:spPr>
          <a:xfrm rot="1374299">
            <a:off x="4494766" y="524896"/>
            <a:ext cx="3009902" cy="830997"/>
          </a:xfrm>
          <a:prstGeom prst="rect">
            <a:avLst/>
          </a:prstGeom>
          <a:noFill/>
        </p:spPr>
        <p:txBody>
          <a:bodyPr wrap="square" rtlCol="0">
            <a:spAutoFit/>
          </a:bodyPr>
          <a:lstStyle/>
          <a:p>
            <a:r>
              <a:rPr lang="en-GB" sz="4800" dirty="0">
                <a:solidFill>
                  <a:srgbClr val="FF0000"/>
                </a:solidFill>
                <a:latin typeface="Stencil" panose="040409050D0802020404" pitchFamily="82" charset="0"/>
              </a:rPr>
              <a:t>£18,000</a:t>
            </a:r>
          </a:p>
        </p:txBody>
      </p:sp>
    </p:spTree>
    <p:extLst>
      <p:ext uri="{BB962C8B-B14F-4D97-AF65-F5344CB8AC3E}">
        <p14:creationId xmlns:p14="http://schemas.microsoft.com/office/powerpoint/2010/main" val="225368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8E856-6067-47FE-9D62-43E9E02D5DE2}"/>
              </a:ext>
            </a:extLst>
          </p:cNvPr>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a:extLst>
              <a:ext uri="{FF2B5EF4-FFF2-40B4-BE49-F238E27FC236}">
                <a16:creationId xmlns:a16="http://schemas.microsoft.com/office/drawing/2014/main" id="{5342393D-075E-4A42-9FD0-569A095BF4EB}"/>
              </a:ext>
            </a:extLst>
          </p:cNvPr>
          <p:cNvSpPr>
            <a:spLocks noGrp="1"/>
          </p:cNvSpPr>
          <p:nvPr>
            <p:ph idx="1"/>
          </p:nvPr>
        </p:nvSpPr>
        <p:spPr/>
        <p:txBody>
          <a:bodyPr/>
          <a:lstStyle/>
          <a:p>
            <a:pPr marL="0" indent="0" algn="ctr">
              <a:buNone/>
            </a:pPr>
            <a:r>
              <a:rPr lang="en-GB" dirty="0">
                <a:latin typeface="Cooper Black" panose="0208090404030B020404" pitchFamily="18" charset="0"/>
              </a:rPr>
              <a:t>Have you identified all your ‘direct marketing’, worked out your marketing strategy and documented your reasoning for those cases where you will be basing your marketing on legitimate interests?</a:t>
            </a:r>
          </a:p>
        </p:txBody>
      </p:sp>
    </p:spTree>
    <p:extLst>
      <p:ext uri="{BB962C8B-B14F-4D97-AF65-F5344CB8AC3E}">
        <p14:creationId xmlns:p14="http://schemas.microsoft.com/office/powerpoint/2010/main" val="3573404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‘Special categories’ of data</a:t>
            </a:r>
            <a:br>
              <a:rPr lang="en-GB" dirty="0"/>
            </a:br>
            <a:r>
              <a:rPr lang="en-GB" sz="3200" dirty="0"/>
              <a:t>(known as ‘sensitive data’ under DPA)</a:t>
            </a:r>
          </a:p>
        </p:txBody>
      </p:sp>
      <p:sp>
        <p:nvSpPr>
          <p:cNvPr id="3" name="Content Placeholder 2"/>
          <p:cNvSpPr>
            <a:spLocks noGrp="1"/>
          </p:cNvSpPr>
          <p:nvPr>
            <p:ph idx="1"/>
          </p:nvPr>
        </p:nvSpPr>
        <p:spPr>
          <a:xfrm>
            <a:off x="539552" y="2132856"/>
            <a:ext cx="8280920" cy="3993307"/>
          </a:xfrm>
        </p:spPr>
        <p:txBody>
          <a:bodyPr/>
          <a:lstStyle/>
          <a:p>
            <a:r>
              <a:rPr lang="en-GB" sz="2000" dirty="0"/>
              <a:t>Some differences – list in GDPR is:</a:t>
            </a:r>
          </a:p>
          <a:p>
            <a:pPr lvl="1"/>
            <a:r>
              <a:rPr lang="en-GB" sz="2000" dirty="0"/>
              <a:t>racial or ethnic origin</a:t>
            </a:r>
          </a:p>
          <a:p>
            <a:pPr lvl="1"/>
            <a:r>
              <a:rPr lang="en-GB" sz="2000" dirty="0"/>
              <a:t>political opinions</a:t>
            </a:r>
          </a:p>
          <a:p>
            <a:pPr lvl="1"/>
            <a:r>
              <a:rPr lang="en-GB" sz="2000" dirty="0"/>
              <a:t>religious or philosophical beliefs</a:t>
            </a:r>
          </a:p>
          <a:p>
            <a:pPr lvl="1"/>
            <a:r>
              <a:rPr lang="en-GB" sz="2000" dirty="0"/>
              <a:t>trade-union membership</a:t>
            </a:r>
          </a:p>
          <a:p>
            <a:pPr lvl="1"/>
            <a:r>
              <a:rPr lang="en-GB" sz="2000" dirty="0">
                <a:solidFill>
                  <a:srgbClr val="FF0000"/>
                </a:solidFill>
              </a:rPr>
              <a:t>processing of genetic data</a:t>
            </a:r>
          </a:p>
          <a:p>
            <a:pPr lvl="1"/>
            <a:r>
              <a:rPr lang="en-GB" sz="2000" dirty="0">
                <a:solidFill>
                  <a:srgbClr val="FF0000"/>
                </a:solidFill>
              </a:rPr>
              <a:t>biometric data for the purpose of uniquely identifying a natural person</a:t>
            </a:r>
          </a:p>
          <a:p>
            <a:pPr lvl="1"/>
            <a:r>
              <a:rPr lang="en-GB" sz="2000" dirty="0"/>
              <a:t>data concerning health</a:t>
            </a:r>
          </a:p>
          <a:p>
            <a:pPr lvl="1"/>
            <a:r>
              <a:rPr lang="en-GB" sz="2000" dirty="0"/>
              <a:t>data concerning a natural person's sex life or sexual orientation</a:t>
            </a:r>
          </a:p>
          <a:p>
            <a:pPr lvl="1"/>
            <a:r>
              <a:rPr lang="en-GB" sz="2000" i="1" dirty="0"/>
              <a:t>(NB: criminal record, etc, is not in the list but similar provisions apply)</a:t>
            </a:r>
          </a:p>
        </p:txBody>
      </p:sp>
    </p:spTree>
    <p:extLst>
      <p:ext uri="{BB962C8B-B14F-4D97-AF65-F5344CB8AC3E}">
        <p14:creationId xmlns:p14="http://schemas.microsoft.com/office/powerpoint/2010/main" val="328784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Processing special categories is prohibited unless:</a:t>
            </a:r>
          </a:p>
        </p:txBody>
      </p:sp>
      <p:sp>
        <p:nvSpPr>
          <p:cNvPr id="3" name="Content Placeholder 2"/>
          <p:cNvSpPr>
            <a:spLocks noGrp="1"/>
          </p:cNvSpPr>
          <p:nvPr>
            <p:ph idx="1"/>
          </p:nvPr>
        </p:nvSpPr>
        <p:spPr/>
        <p:txBody>
          <a:bodyPr/>
          <a:lstStyle/>
          <a:p>
            <a:r>
              <a:rPr lang="en-GB" dirty="0"/>
              <a:t>The data subject has given </a:t>
            </a:r>
            <a:r>
              <a:rPr lang="en-GB" dirty="0">
                <a:solidFill>
                  <a:srgbClr val="FF0000"/>
                </a:solidFill>
              </a:rPr>
              <a:t>explicit consent </a:t>
            </a:r>
            <a:r>
              <a:rPr lang="en-GB" dirty="0"/>
              <a:t>to the processing of those personal data for one or more specified purposes</a:t>
            </a:r>
          </a:p>
          <a:p>
            <a:r>
              <a:rPr lang="en-GB" dirty="0"/>
              <a:t>… or in a number of other situations</a:t>
            </a:r>
          </a:p>
        </p:txBody>
      </p:sp>
    </p:spTree>
    <p:extLst>
      <p:ext uri="{BB962C8B-B14F-4D97-AF65-F5344CB8AC3E}">
        <p14:creationId xmlns:p14="http://schemas.microsoft.com/office/powerpoint/2010/main" val="37037208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p:cNvSpPr>
            <a:spLocks noGrp="1"/>
          </p:cNvSpPr>
          <p:nvPr>
            <p:ph idx="1"/>
          </p:nvPr>
        </p:nvSpPr>
        <p:spPr>
          <a:xfrm>
            <a:off x="871538" y="2852936"/>
            <a:ext cx="7408862" cy="3273227"/>
          </a:xfrm>
        </p:spPr>
        <p:txBody>
          <a:bodyPr/>
          <a:lstStyle/>
          <a:p>
            <a:pPr marL="0" indent="0" algn="ctr">
              <a:buNone/>
            </a:pPr>
            <a:r>
              <a:rPr lang="en-GB" dirty="0">
                <a:latin typeface="Cooper Black" panose="0208090404030B020404" pitchFamily="18" charset="0"/>
              </a:rPr>
              <a:t>Does your organisation process any special categories of data?  If so, do you know your legal basis for processing them?</a:t>
            </a:r>
          </a:p>
        </p:txBody>
      </p:sp>
    </p:spTree>
    <p:extLst>
      <p:ext uri="{BB962C8B-B14F-4D97-AF65-F5344CB8AC3E}">
        <p14:creationId xmlns:p14="http://schemas.microsoft.com/office/powerpoint/2010/main" val="1857335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7" name="Rectangle 4"/>
          <p:cNvSpPr>
            <a:spLocks noGrp="1" noChangeArrowheads="1"/>
          </p:cNvSpPr>
          <p:nvPr>
            <p:ph type="title"/>
          </p:nvPr>
        </p:nvSpPr>
        <p:spPr/>
        <p:txBody>
          <a:bodyPr/>
          <a:lstStyle/>
          <a:p>
            <a:pPr eaLnBrk="1" hangingPunct="1"/>
            <a:r>
              <a:rPr lang="en-GB" dirty="0"/>
              <a:t>The Data Protection Principles</a:t>
            </a:r>
          </a:p>
        </p:txBody>
      </p:sp>
      <p:sp>
        <p:nvSpPr>
          <p:cNvPr id="11268" name="Rectangle 5"/>
          <p:cNvSpPr>
            <a:spLocks noGrp="1" noChangeArrowheads="1"/>
          </p:cNvSpPr>
          <p:nvPr>
            <p:ph idx="1"/>
          </p:nvPr>
        </p:nvSpPr>
        <p:spPr>
          <a:xfrm>
            <a:off x="871538" y="2377282"/>
            <a:ext cx="7408862" cy="3748882"/>
          </a:xfrm>
        </p:spPr>
        <p:txBody>
          <a:bodyPr/>
          <a:lstStyle/>
          <a:p>
            <a:pPr marL="457200" indent="-457200" eaLnBrk="1" hangingPunct="1">
              <a:lnSpc>
                <a:spcPct val="90000"/>
              </a:lnSpc>
              <a:buFontTx/>
              <a:buAutoNum type="arabicPeriod"/>
            </a:pPr>
            <a:r>
              <a:rPr lang="en-GB" dirty="0"/>
              <a:t>Data ‘processing’ must be ‘fair’ and legal</a:t>
            </a:r>
          </a:p>
          <a:p>
            <a:pPr marL="457200" indent="-457200" eaLnBrk="1" hangingPunct="1">
              <a:lnSpc>
                <a:spcPct val="90000"/>
              </a:lnSpc>
              <a:buFontTx/>
              <a:buAutoNum type="arabicPeriod"/>
            </a:pPr>
            <a:r>
              <a:rPr lang="en-GB" dirty="0"/>
              <a:t>You must limit your use of data to the purpose(s) you obtained it for</a:t>
            </a:r>
          </a:p>
          <a:p>
            <a:pPr marL="457200" indent="-457200" eaLnBrk="1" hangingPunct="1">
              <a:lnSpc>
                <a:spcPct val="90000"/>
              </a:lnSpc>
              <a:buFontTx/>
              <a:buAutoNum type="arabicPeriod"/>
            </a:pPr>
            <a:r>
              <a:rPr lang="en-GB" dirty="0"/>
              <a:t>Data must be adequate, relevant &amp; not excessive</a:t>
            </a:r>
          </a:p>
          <a:p>
            <a:pPr marL="457200" indent="-457200" eaLnBrk="1" hangingPunct="1">
              <a:lnSpc>
                <a:spcPct val="90000"/>
              </a:lnSpc>
              <a:buFontTx/>
              <a:buAutoNum type="arabicPeriod"/>
            </a:pPr>
            <a:r>
              <a:rPr lang="en-GB" dirty="0"/>
              <a:t>Data must be accurate &amp; up to date where necessary</a:t>
            </a:r>
          </a:p>
          <a:p>
            <a:pPr marL="457200" indent="-457200" eaLnBrk="1" hangingPunct="1">
              <a:lnSpc>
                <a:spcPct val="90000"/>
              </a:lnSpc>
              <a:buFontTx/>
              <a:buAutoNum type="arabicPeriod"/>
            </a:pPr>
            <a:r>
              <a:rPr lang="en-GB" dirty="0"/>
              <a:t>Data must not be held longer than necessary</a:t>
            </a:r>
          </a:p>
          <a:p>
            <a:pPr marL="457200" indent="-457200" eaLnBrk="1" hangingPunct="1">
              <a:lnSpc>
                <a:spcPct val="90000"/>
              </a:lnSpc>
              <a:buFontTx/>
              <a:buAutoNum type="arabicPeriod"/>
            </a:pPr>
            <a:r>
              <a:rPr lang="en-GB" dirty="0"/>
              <a:t>Data Subjects’ rights must be respected</a:t>
            </a:r>
          </a:p>
          <a:p>
            <a:pPr marL="457200" indent="-457200" eaLnBrk="1" hangingPunct="1">
              <a:lnSpc>
                <a:spcPct val="90000"/>
              </a:lnSpc>
              <a:buFontTx/>
              <a:buAutoNum type="arabicPeriod"/>
            </a:pPr>
            <a:r>
              <a:rPr lang="en-GB" dirty="0"/>
              <a:t>You must have appropriate security</a:t>
            </a:r>
          </a:p>
          <a:p>
            <a:pPr marL="457200" indent="-457200" eaLnBrk="1" hangingPunct="1">
              <a:lnSpc>
                <a:spcPct val="90000"/>
              </a:lnSpc>
              <a:buFontTx/>
              <a:buAutoNum type="arabicPeriod"/>
            </a:pPr>
            <a:r>
              <a:rPr lang="en-GB" dirty="0"/>
              <a:t>Special rules apply to transfers abroad</a:t>
            </a:r>
            <a:endParaRPr lang="en-GB" sz="2800" dirty="0"/>
          </a:p>
        </p:txBody>
      </p:sp>
      <p:sp>
        <p:nvSpPr>
          <p:cNvPr id="2" name="TextBox 1"/>
          <p:cNvSpPr txBox="1"/>
          <p:nvPr/>
        </p:nvSpPr>
        <p:spPr>
          <a:xfrm>
            <a:off x="5940152" y="3212976"/>
            <a:ext cx="2520280" cy="830997"/>
          </a:xfrm>
          <a:prstGeom prst="rect">
            <a:avLst/>
          </a:prstGeom>
          <a:solidFill>
            <a:schemeClr val="bg1"/>
          </a:solidFill>
        </p:spPr>
        <p:txBody>
          <a:bodyPr wrap="square" rtlCol="0">
            <a:spAutoFit/>
          </a:bodyPr>
          <a:lstStyle/>
          <a:p>
            <a:r>
              <a:rPr lang="en-US" sz="2400" dirty="0">
                <a:solidFill>
                  <a:srgbClr val="FF0000"/>
                </a:solidFill>
                <a:latin typeface="+mn-lt"/>
                <a:ea typeface="+mn-ea"/>
              </a:rPr>
              <a:t>limited to what is necessary </a:t>
            </a:r>
            <a:endParaRPr lang="en-GB" sz="2400" dirty="0">
              <a:solidFill>
                <a:srgbClr val="FF0000"/>
              </a:solidFill>
              <a:latin typeface="+mn-lt"/>
              <a:ea typeface="+mn-ea"/>
            </a:endParaRPr>
          </a:p>
        </p:txBody>
      </p:sp>
      <p:sp>
        <p:nvSpPr>
          <p:cNvPr id="3" name="TextBox 2"/>
          <p:cNvSpPr txBox="1"/>
          <p:nvPr/>
        </p:nvSpPr>
        <p:spPr>
          <a:xfrm>
            <a:off x="3763010" y="1124744"/>
            <a:ext cx="1414170" cy="769441"/>
          </a:xfrm>
          <a:prstGeom prst="rect">
            <a:avLst/>
          </a:prstGeom>
          <a:noFill/>
        </p:spPr>
        <p:txBody>
          <a:bodyPr wrap="none" rtlCol="0">
            <a:spAutoFit/>
          </a:bodyPr>
          <a:lstStyle/>
          <a:p>
            <a:r>
              <a:rPr lang="en-GB" sz="4400" dirty="0">
                <a:solidFill>
                  <a:srgbClr val="FFFFFF"/>
                </a:solidFill>
                <a:latin typeface="+mj-lt"/>
                <a:ea typeface="+mj-ea"/>
                <a:cs typeface="ＭＳ Ｐゴシック"/>
              </a:rPr>
              <a:t>(Old)</a:t>
            </a:r>
          </a:p>
        </p:txBody>
      </p:sp>
      <p:sp>
        <p:nvSpPr>
          <p:cNvPr id="11" name="TextBox 10"/>
          <p:cNvSpPr txBox="1"/>
          <p:nvPr/>
        </p:nvSpPr>
        <p:spPr>
          <a:xfrm>
            <a:off x="3864000" y="1132659"/>
            <a:ext cx="1313180" cy="769441"/>
          </a:xfrm>
          <a:prstGeom prst="rect">
            <a:avLst/>
          </a:prstGeom>
          <a:noFill/>
        </p:spPr>
        <p:txBody>
          <a:bodyPr wrap="none" rtlCol="0">
            <a:spAutoFit/>
          </a:bodyPr>
          <a:lstStyle/>
          <a:p>
            <a:r>
              <a:rPr lang="en-GB" sz="4400" dirty="0">
                <a:solidFill>
                  <a:srgbClr val="FF0000"/>
                </a:solidFill>
                <a:latin typeface="+mj-lt"/>
                <a:ea typeface="+mj-ea"/>
                <a:cs typeface="ＭＳ Ｐゴシック"/>
              </a:rPr>
              <a:t>Now</a:t>
            </a:r>
          </a:p>
        </p:txBody>
      </p:sp>
    </p:spTree>
    <p:extLst>
      <p:ext uri="{BB962C8B-B14F-4D97-AF65-F5344CB8AC3E}">
        <p14:creationId xmlns:p14="http://schemas.microsoft.com/office/powerpoint/2010/main" val="6362597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1268">
                                            <p:txEl>
                                              <p:pRg st="5" end="5"/>
                                            </p:txEl>
                                          </p:spTgt>
                                        </p:tgtEl>
                                      </p:cBhvr>
                                    </p:animEffect>
                                    <p:set>
                                      <p:cBhvr>
                                        <p:cTn id="20" dur="1" fill="hold">
                                          <p:stCondLst>
                                            <p:cond delay="499"/>
                                          </p:stCondLst>
                                        </p:cTn>
                                        <p:tgtEl>
                                          <p:spTgt spid="11268">
                                            <p:txEl>
                                              <p:pRg st="5" end="5"/>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1268">
                                            <p:txEl>
                                              <p:pRg st="7" end="7"/>
                                            </p:txEl>
                                          </p:spTgt>
                                        </p:tgtEl>
                                      </p:cBhvr>
                                    </p:animEffect>
                                    <p:set>
                                      <p:cBhvr>
                                        <p:cTn id="25" dur="1" fill="hold">
                                          <p:stCondLst>
                                            <p:cond delay="499"/>
                                          </p:stCondLst>
                                        </p:cTn>
                                        <p:tgtEl>
                                          <p:spTgt spid="11268">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38138"/>
            <a:ext cx="9036496" cy="1252537"/>
          </a:xfrm>
        </p:spPr>
        <p:txBody>
          <a:bodyPr/>
          <a:lstStyle/>
          <a:p>
            <a:r>
              <a:rPr lang="en-GB" dirty="0"/>
              <a:t>First two Principles (Art 5(1)(a) &amp; (b))</a:t>
            </a:r>
          </a:p>
        </p:txBody>
      </p:sp>
      <p:sp>
        <p:nvSpPr>
          <p:cNvPr id="3" name="Content Placeholder 2"/>
          <p:cNvSpPr>
            <a:spLocks noGrp="1"/>
          </p:cNvSpPr>
          <p:nvPr>
            <p:ph idx="1"/>
          </p:nvPr>
        </p:nvSpPr>
        <p:spPr>
          <a:xfrm>
            <a:off x="871538" y="2276872"/>
            <a:ext cx="7408862" cy="3849291"/>
          </a:xfrm>
        </p:spPr>
        <p:txBody>
          <a:bodyPr/>
          <a:lstStyle/>
          <a:p>
            <a:pPr marL="0" indent="0">
              <a:buNone/>
            </a:pPr>
            <a:r>
              <a:rPr lang="en-GB" dirty="0"/>
              <a:t>“Personal data shall be: </a:t>
            </a:r>
          </a:p>
          <a:p>
            <a:pPr marL="760413" lvl="1" indent="-457200">
              <a:buAutoNum type="alphaLcParenBoth"/>
            </a:pPr>
            <a:r>
              <a:rPr lang="en-GB" dirty="0"/>
              <a:t>processed lawfully, fairly and in a transparent manner in relation to the data subject ('lawfulness, fairness and transparency');”</a:t>
            </a:r>
          </a:p>
          <a:p>
            <a:pPr marL="760413" lvl="1" indent="-457200">
              <a:buAutoNum type="alphaLcParenBoth"/>
            </a:pPr>
            <a:r>
              <a:rPr lang="en-GB" dirty="0"/>
              <a:t>collected for specified, explicit and legitimate purposes and not further processed in a manner that is incompatible with those purposes</a:t>
            </a:r>
          </a:p>
          <a:p>
            <a:r>
              <a:rPr lang="en-GB" dirty="0"/>
              <a:t>This means, in particular, that people must know enough about what you want to do, or are doing, with their data, and in some detail</a:t>
            </a:r>
          </a:p>
        </p:txBody>
      </p:sp>
    </p:spTree>
    <p:extLst>
      <p:ext uri="{BB962C8B-B14F-4D97-AF65-F5344CB8AC3E}">
        <p14:creationId xmlns:p14="http://schemas.microsoft.com/office/powerpoint/2010/main" val="25224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Transparency</a:t>
            </a:r>
            <a:br>
              <a:rPr lang="en-GB" dirty="0"/>
            </a:br>
            <a:r>
              <a:rPr lang="en-US" sz="2800" dirty="0"/>
              <a:t>Data Subjects must usually be made aware of (Art. 13)</a:t>
            </a:r>
            <a:endParaRPr lang="en-GB" sz="2800" dirty="0"/>
          </a:p>
        </p:txBody>
      </p:sp>
      <p:sp>
        <p:nvSpPr>
          <p:cNvPr id="3" name="Content Placeholder 2"/>
          <p:cNvSpPr>
            <a:spLocks noGrp="1"/>
          </p:cNvSpPr>
          <p:nvPr>
            <p:ph idx="1"/>
          </p:nvPr>
        </p:nvSpPr>
        <p:spPr>
          <a:xfrm>
            <a:off x="611560" y="2348879"/>
            <a:ext cx="7776864" cy="3744417"/>
          </a:xfrm>
        </p:spPr>
        <p:txBody>
          <a:bodyPr/>
          <a:lstStyle/>
          <a:p>
            <a:r>
              <a:rPr lang="en-US" sz="2000" dirty="0"/>
              <a:t>the identity and contact details of the controller</a:t>
            </a:r>
          </a:p>
          <a:p>
            <a:r>
              <a:rPr lang="en-US" sz="2000" dirty="0"/>
              <a:t>the purposes </a:t>
            </a:r>
            <a:r>
              <a:rPr lang="en-US" sz="2000" dirty="0">
                <a:solidFill>
                  <a:srgbClr val="FF0000"/>
                </a:solidFill>
              </a:rPr>
              <a:t>as well as the legal basis of the processing</a:t>
            </a:r>
          </a:p>
          <a:p>
            <a:pPr lvl="1"/>
            <a:r>
              <a:rPr lang="en-US" sz="1800" dirty="0">
                <a:solidFill>
                  <a:srgbClr val="FF0000"/>
                </a:solidFill>
              </a:rPr>
              <a:t>where relevant the legitimate interests</a:t>
            </a:r>
          </a:p>
          <a:p>
            <a:pPr lvl="1"/>
            <a:r>
              <a:rPr lang="en-US" sz="1800" dirty="0">
                <a:solidFill>
                  <a:srgbClr val="FF0000"/>
                </a:solidFill>
              </a:rPr>
              <a:t>right to withdraw consent at any time, if applicable</a:t>
            </a:r>
          </a:p>
          <a:p>
            <a:r>
              <a:rPr lang="en-US" sz="2000" dirty="0"/>
              <a:t>any recipient(s); </a:t>
            </a:r>
            <a:r>
              <a:rPr lang="en-US" sz="2000" dirty="0">
                <a:solidFill>
                  <a:srgbClr val="FF0000"/>
                </a:solidFill>
              </a:rPr>
              <a:t>any overseas transfers</a:t>
            </a:r>
          </a:p>
          <a:p>
            <a:r>
              <a:rPr lang="en-US" sz="2000" dirty="0">
                <a:solidFill>
                  <a:srgbClr val="FF0000"/>
                </a:solidFill>
              </a:rPr>
              <a:t>the storage period or criteria for deletion</a:t>
            </a:r>
          </a:p>
          <a:p>
            <a:r>
              <a:rPr lang="en-US" sz="2000" dirty="0">
                <a:solidFill>
                  <a:srgbClr val="FF0000"/>
                </a:solidFill>
              </a:rPr>
              <a:t>any profiling or automated processing, and their right to object</a:t>
            </a:r>
          </a:p>
          <a:p>
            <a:r>
              <a:rPr lang="en-US" sz="2000" dirty="0">
                <a:solidFill>
                  <a:srgbClr val="FF0000"/>
                </a:solidFill>
              </a:rPr>
              <a:t>rights of access to data and to rectification or erasure</a:t>
            </a:r>
          </a:p>
          <a:p>
            <a:r>
              <a:rPr lang="en-US" sz="2000" dirty="0">
                <a:solidFill>
                  <a:srgbClr val="FF0000"/>
                </a:solidFill>
              </a:rPr>
              <a:t>right to lodge a complaint to a supervisory authority (the ICO)</a:t>
            </a:r>
          </a:p>
          <a:p>
            <a:r>
              <a:rPr lang="en-US" sz="2000" dirty="0">
                <a:solidFill>
                  <a:srgbClr val="FF0000"/>
                </a:solidFill>
              </a:rPr>
              <a:t>whether the provision of personal data is [contractually] required [or] the data subject is obliged to provide the data and … possible consequences of failure to provide [it]</a:t>
            </a:r>
          </a:p>
          <a:p>
            <a:endParaRPr lang="en-GB" dirty="0"/>
          </a:p>
        </p:txBody>
      </p:sp>
    </p:spTree>
    <p:extLst>
      <p:ext uri="{BB962C8B-B14F-4D97-AF65-F5344CB8AC3E}">
        <p14:creationId xmlns:p14="http://schemas.microsoft.com/office/powerpoint/2010/main" val="95780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‘layered’ approach</a:t>
            </a:r>
          </a:p>
        </p:txBody>
      </p:sp>
      <p:sp>
        <p:nvSpPr>
          <p:cNvPr id="3" name="Content Placeholder 2"/>
          <p:cNvSpPr>
            <a:spLocks noGrp="1"/>
          </p:cNvSpPr>
          <p:nvPr>
            <p:ph idx="1"/>
          </p:nvPr>
        </p:nvSpPr>
        <p:spPr>
          <a:xfrm>
            <a:off x="871538" y="2564904"/>
            <a:ext cx="7408862" cy="3561259"/>
          </a:xfrm>
        </p:spPr>
        <p:txBody>
          <a:bodyPr/>
          <a:lstStyle/>
          <a:p>
            <a:r>
              <a:rPr lang="en-GB" dirty="0"/>
              <a:t>A full transparency statement, setting out your purposes and processes in some detail, which people can click through to or obtain on request (or get sent with a welcome pack, for example)</a:t>
            </a:r>
          </a:p>
          <a:p>
            <a:pPr lvl="1"/>
            <a:r>
              <a:rPr lang="en-GB" dirty="0"/>
              <a:t>Possibly broken up into bite-sized sections (see ICO site)</a:t>
            </a:r>
          </a:p>
          <a:p>
            <a:r>
              <a:rPr lang="en-GB" dirty="0"/>
              <a:t>A succinct privacy notice each time you obtain data, to ensure that the Data Subject knows enough to make the decision on whether to provide their data or not</a:t>
            </a:r>
          </a:p>
          <a:p>
            <a:r>
              <a:rPr lang="en-GB" dirty="0"/>
              <a:t>Remember the RSPCA/BHF case</a:t>
            </a:r>
          </a:p>
        </p:txBody>
      </p:sp>
    </p:spTree>
    <p:extLst>
      <p:ext uri="{BB962C8B-B14F-4D97-AF65-F5344CB8AC3E}">
        <p14:creationId xmlns:p14="http://schemas.microsoft.com/office/powerpoint/2010/main" val="582559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7CC3-5CBE-4A50-B1AF-93BFBB478482}"/>
              </a:ext>
            </a:extLst>
          </p:cNvPr>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a:extLst>
              <a:ext uri="{FF2B5EF4-FFF2-40B4-BE49-F238E27FC236}">
                <a16:creationId xmlns:a16="http://schemas.microsoft.com/office/drawing/2014/main" id="{6298025F-E6AD-423F-B8C9-FF1472E9A943}"/>
              </a:ext>
            </a:extLst>
          </p:cNvPr>
          <p:cNvSpPr>
            <a:spLocks noGrp="1"/>
          </p:cNvSpPr>
          <p:nvPr>
            <p:ph idx="1"/>
          </p:nvPr>
        </p:nvSpPr>
        <p:spPr>
          <a:xfrm>
            <a:off x="871538" y="2924944"/>
            <a:ext cx="7408862" cy="3201219"/>
          </a:xfrm>
        </p:spPr>
        <p:txBody>
          <a:bodyPr/>
          <a:lstStyle/>
          <a:p>
            <a:pPr marL="0" indent="0" algn="ctr">
              <a:buNone/>
            </a:pPr>
            <a:r>
              <a:rPr lang="en-GB" dirty="0">
                <a:latin typeface="Cooper Black" panose="0208090404030B020404" pitchFamily="18" charset="0"/>
              </a:rPr>
              <a:t>Have you completed your detailed privacy notice (or your section of an organisation-wide notice) and your short statements for use on data capture materials?</a:t>
            </a:r>
          </a:p>
        </p:txBody>
      </p:sp>
    </p:spTree>
    <p:extLst>
      <p:ext uri="{BB962C8B-B14F-4D97-AF65-F5344CB8AC3E}">
        <p14:creationId xmlns:p14="http://schemas.microsoft.com/office/powerpoint/2010/main" val="17638570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338138"/>
            <a:ext cx="9144000" cy="1252537"/>
          </a:xfrm>
        </p:spPr>
        <p:txBody>
          <a:bodyPr/>
          <a:lstStyle/>
          <a:p>
            <a:r>
              <a:rPr lang="en-GB" dirty="0"/>
              <a:t>The next three Principles (A5 (1)(c-e))</a:t>
            </a:r>
          </a:p>
        </p:txBody>
      </p:sp>
      <p:sp>
        <p:nvSpPr>
          <p:cNvPr id="3" name="Content Placeholder 2"/>
          <p:cNvSpPr>
            <a:spLocks noGrp="1"/>
          </p:cNvSpPr>
          <p:nvPr>
            <p:ph idx="1"/>
          </p:nvPr>
        </p:nvSpPr>
        <p:spPr>
          <a:xfrm>
            <a:off x="871538" y="2348880"/>
            <a:ext cx="7408862" cy="3777283"/>
          </a:xfrm>
        </p:spPr>
        <p:txBody>
          <a:bodyPr/>
          <a:lstStyle/>
          <a:p>
            <a:pPr marL="0" indent="0">
              <a:buNone/>
            </a:pPr>
            <a:r>
              <a:rPr lang="en-GB" dirty="0"/>
              <a:t>Data must be:</a:t>
            </a:r>
          </a:p>
          <a:p>
            <a:r>
              <a:rPr lang="en-GB" dirty="0"/>
              <a:t>adequate, relevant and limited to what is necessary in relation to the purposes … ('data minimisation')</a:t>
            </a:r>
          </a:p>
          <a:p>
            <a:r>
              <a:rPr lang="en-GB" dirty="0"/>
              <a:t>accurate and, where necessary, kept up to date; every reasonable step must be taken to [erase or rectify] personal data that are inaccurate …without delay ('accuracy')</a:t>
            </a:r>
          </a:p>
          <a:p>
            <a:r>
              <a:rPr lang="en-GB" dirty="0"/>
              <a:t>kept in a form which permits identification of data subjects for no longer than is necessary  (‘storage limitation’)</a:t>
            </a:r>
          </a:p>
        </p:txBody>
      </p:sp>
    </p:spTree>
    <p:extLst>
      <p:ext uri="{BB962C8B-B14F-4D97-AF65-F5344CB8AC3E}">
        <p14:creationId xmlns:p14="http://schemas.microsoft.com/office/powerpoint/2010/main" val="1045033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p:cNvSpPr>
            <a:spLocks noGrp="1"/>
          </p:cNvSpPr>
          <p:nvPr>
            <p:ph idx="1"/>
          </p:nvPr>
        </p:nvSpPr>
        <p:spPr>
          <a:xfrm>
            <a:off x="871538" y="2708920"/>
            <a:ext cx="7408862" cy="3417243"/>
          </a:xfrm>
        </p:spPr>
        <p:txBody>
          <a:bodyPr/>
          <a:lstStyle/>
          <a:p>
            <a:pPr marL="0" indent="0">
              <a:buNone/>
            </a:pPr>
            <a:r>
              <a:rPr lang="en-GB" dirty="0">
                <a:latin typeface="Cooper Black" panose="0208090404030B020404" pitchFamily="18" charset="0"/>
              </a:rPr>
              <a:t>There should be nothing much to do if you were already following good practice</a:t>
            </a:r>
          </a:p>
          <a:p>
            <a:pPr marL="303213" lvl="1" indent="0">
              <a:buNone/>
            </a:pPr>
            <a:r>
              <a:rPr lang="en-GB" sz="2400" dirty="0">
                <a:latin typeface="Cooper Black" panose="0208090404030B020404" pitchFamily="18" charset="0"/>
              </a:rPr>
              <a:t>– but have you checked?</a:t>
            </a:r>
          </a:p>
          <a:p>
            <a:pPr marL="0" indent="0">
              <a:buNone/>
            </a:pPr>
            <a:r>
              <a:rPr lang="en-GB" dirty="0">
                <a:latin typeface="Cooper Black" panose="0208090404030B020404" pitchFamily="18" charset="0"/>
              </a:rPr>
              <a:t>Have you drawn up a full retention schedule, showing how long you keep different kinds of data, and why?</a:t>
            </a:r>
          </a:p>
          <a:p>
            <a:pPr marL="303213" lvl="1" indent="0">
              <a:buNone/>
            </a:pPr>
            <a:r>
              <a:rPr lang="en-GB" sz="2400" dirty="0">
                <a:latin typeface="Cooper Black" panose="0208090404030B020404" pitchFamily="18" charset="0"/>
              </a:rPr>
              <a:t>– and not forgetting emails</a:t>
            </a:r>
            <a:endParaRPr lang="en-GB" dirty="0">
              <a:latin typeface="Cooper Black" panose="0208090404030B020404" pitchFamily="18" charset="0"/>
            </a:endParaRPr>
          </a:p>
        </p:txBody>
      </p:sp>
    </p:spTree>
    <p:extLst>
      <p:ext uri="{BB962C8B-B14F-4D97-AF65-F5344CB8AC3E}">
        <p14:creationId xmlns:p14="http://schemas.microsoft.com/office/powerpoint/2010/main" val="423505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Sixth Principle (Article 5(1)(f))</a:t>
            </a:r>
          </a:p>
        </p:txBody>
      </p:sp>
      <p:sp>
        <p:nvSpPr>
          <p:cNvPr id="69" name="Content Placeholder 2">
            <a:extLst>
              <a:ext uri="{FF2B5EF4-FFF2-40B4-BE49-F238E27FC236}">
                <a16:creationId xmlns:a16="http://schemas.microsoft.com/office/drawing/2014/main" id="{88C6DFB5-99FC-44D4-A3FB-0B9A38C1660D}"/>
              </a:ext>
            </a:extLst>
          </p:cNvPr>
          <p:cNvSpPr>
            <a:spLocks noGrp="1"/>
          </p:cNvSpPr>
          <p:nvPr>
            <p:ph idx="1"/>
          </p:nvPr>
        </p:nvSpPr>
        <p:spPr>
          <a:xfrm>
            <a:off x="871538" y="2674938"/>
            <a:ext cx="7408862" cy="3451225"/>
          </a:xfrm>
        </p:spPr>
        <p:txBody>
          <a:bodyPr/>
          <a:lstStyle/>
          <a:p>
            <a:r>
              <a:rPr lang="en-GB" dirty="0"/>
              <a:t>Aiming at 'integrity and confidentiality'</a:t>
            </a:r>
          </a:p>
          <a:p>
            <a:r>
              <a:rPr lang="en-GB" dirty="0"/>
              <a:t>Must protect against:</a:t>
            </a:r>
          </a:p>
          <a:p>
            <a:pPr lvl="1"/>
            <a:r>
              <a:rPr lang="en-GB" dirty="0"/>
              <a:t>unauthorised or unlawful processing and</a:t>
            </a:r>
          </a:p>
          <a:p>
            <a:pPr lvl="1"/>
            <a:r>
              <a:rPr lang="en-GB" dirty="0"/>
              <a:t>accidental loss, destruction or damage</a:t>
            </a:r>
          </a:p>
          <a:p>
            <a:r>
              <a:rPr lang="en-GB" dirty="0"/>
              <a:t>Must use ‘appropriate’ ‘technical or organisational measures’</a:t>
            </a:r>
          </a:p>
          <a:p>
            <a:r>
              <a:rPr lang="en-GB" dirty="0"/>
              <a:t>‘Data minimisation’ also helps</a:t>
            </a:r>
          </a:p>
        </p:txBody>
      </p:sp>
      <p:grpSp>
        <p:nvGrpSpPr>
          <p:cNvPr id="70" name="Group 15">
            <a:extLst>
              <a:ext uri="{FF2B5EF4-FFF2-40B4-BE49-F238E27FC236}">
                <a16:creationId xmlns:a16="http://schemas.microsoft.com/office/drawing/2014/main" id="{F4CB6C2F-F241-4AFB-B77D-9E37B274CD5A}"/>
              </a:ext>
            </a:extLst>
          </p:cNvPr>
          <p:cNvGrpSpPr>
            <a:grpSpLocks/>
          </p:cNvGrpSpPr>
          <p:nvPr/>
        </p:nvGrpSpPr>
        <p:grpSpPr bwMode="auto">
          <a:xfrm>
            <a:off x="4211960" y="4365104"/>
            <a:ext cx="3671888" cy="457200"/>
            <a:chOff x="1920" y="1584"/>
            <a:chExt cx="2313" cy="288"/>
          </a:xfrm>
        </p:grpSpPr>
        <p:sp>
          <p:nvSpPr>
            <p:cNvPr id="71" name="Oval 10">
              <a:extLst>
                <a:ext uri="{FF2B5EF4-FFF2-40B4-BE49-F238E27FC236}">
                  <a16:creationId xmlns:a16="http://schemas.microsoft.com/office/drawing/2014/main" id="{9A0D9B8B-29BB-41BF-8991-26552B8040A5}"/>
                </a:ext>
              </a:extLst>
            </p:cNvPr>
            <p:cNvSpPr>
              <a:spLocks noChangeArrowheads="1"/>
            </p:cNvSpPr>
            <p:nvPr/>
          </p:nvSpPr>
          <p:spPr bwMode="auto">
            <a:xfrm>
              <a:off x="1920" y="1584"/>
              <a:ext cx="864" cy="288"/>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a:cs typeface="ＭＳ Ｐゴシック"/>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a:cs typeface="ＭＳ Ｐゴシック"/>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a:cs typeface="ＭＳ Ｐゴシック"/>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a:cs typeface="ＭＳ Ｐゴシック"/>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9pPr>
            </a:lstStyle>
            <a:p>
              <a:pPr eaLnBrk="1" hangingPunct="1">
                <a:spcBef>
                  <a:spcPct val="0"/>
                </a:spcBef>
                <a:buClrTx/>
                <a:buSzTx/>
                <a:buFontTx/>
                <a:buNone/>
              </a:pPr>
              <a:endParaRPr lang="en-GB" altLang="en-US" sz="1800">
                <a:solidFill>
                  <a:schemeClr val="tx1"/>
                </a:solidFill>
              </a:endParaRPr>
            </a:p>
          </p:txBody>
        </p:sp>
        <p:sp>
          <p:nvSpPr>
            <p:cNvPr id="72" name="Oval 11">
              <a:extLst>
                <a:ext uri="{FF2B5EF4-FFF2-40B4-BE49-F238E27FC236}">
                  <a16:creationId xmlns:a16="http://schemas.microsoft.com/office/drawing/2014/main" id="{CD9167B3-4C02-45F8-B28B-A2B1E8CFCA16}"/>
                </a:ext>
              </a:extLst>
            </p:cNvPr>
            <p:cNvSpPr>
              <a:spLocks noChangeArrowheads="1"/>
            </p:cNvSpPr>
            <p:nvPr/>
          </p:nvSpPr>
          <p:spPr bwMode="auto">
            <a:xfrm>
              <a:off x="2918" y="1584"/>
              <a:ext cx="1315" cy="288"/>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a:cs typeface="ＭＳ Ｐゴシック"/>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a:cs typeface="ＭＳ Ｐゴシック"/>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a:cs typeface="ＭＳ Ｐゴシック"/>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a:cs typeface="ＭＳ Ｐゴシック"/>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9pPr>
            </a:lstStyle>
            <a:p>
              <a:pPr eaLnBrk="1" hangingPunct="1">
                <a:spcBef>
                  <a:spcPct val="0"/>
                </a:spcBef>
                <a:buClrTx/>
                <a:buSzTx/>
                <a:buFontTx/>
                <a:buNone/>
              </a:pPr>
              <a:endParaRPr lang="en-GB" altLang="en-US" sz="1800">
                <a:solidFill>
                  <a:schemeClr val="tx1"/>
                </a:solidFill>
              </a:endParaRPr>
            </a:p>
          </p:txBody>
        </p:sp>
      </p:grpSp>
      <p:sp>
        <p:nvSpPr>
          <p:cNvPr id="73" name="Oval 12">
            <a:extLst>
              <a:ext uri="{FF2B5EF4-FFF2-40B4-BE49-F238E27FC236}">
                <a16:creationId xmlns:a16="http://schemas.microsoft.com/office/drawing/2014/main" id="{A832C5CD-00D9-4194-97B7-F14601090245}"/>
              </a:ext>
            </a:extLst>
          </p:cNvPr>
          <p:cNvSpPr>
            <a:spLocks noChangeArrowheads="1"/>
          </p:cNvSpPr>
          <p:nvPr/>
        </p:nvSpPr>
        <p:spPr bwMode="auto">
          <a:xfrm>
            <a:off x="2362774" y="4269668"/>
            <a:ext cx="1828800" cy="648072"/>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ea typeface="ＭＳ Ｐゴシック"/>
                <a:cs typeface="ＭＳ Ｐゴシック"/>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ea typeface="ＭＳ Ｐゴシック"/>
                <a:cs typeface="ＭＳ Ｐゴシック"/>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a:cs typeface="ＭＳ Ｐゴシック"/>
              </a:defRPr>
            </a:lvl3pPr>
            <a:lvl4pPr marL="16002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ea typeface="ＭＳ Ｐゴシック"/>
                <a:cs typeface="ＭＳ Ｐゴシック"/>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ea typeface="ＭＳ Ｐゴシック"/>
                <a:cs typeface="ＭＳ Ｐゴシック"/>
              </a:defRPr>
            </a:lvl9pPr>
          </a:lstStyle>
          <a:p>
            <a:pPr eaLnBrk="1" hangingPunct="1">
              <a:spcBef>
                <a:spcPct val="0"/>
              </a:spcBef>
              <a:buClrTx/>
              <a:buSzTx/>
              <a:buFontTx/>
              <a:buNone/>
            </a:pPr>
            <a:endParaRPr lang="en-GB" altLang="en-US" sz="1800">
              <a:solidFill>
                <a:schemeClr val="tx1"/>
              </a:solidFill>
            </a:endParaRPr>
          </a:p>
        </p:txBody>
      </p:sp>
      <p:grpSp>
        <p:nvGrpSpPr>
          <p:cNvPr id="74" name="Group 73">
            <a:extLst>
              <a:ext uri="{FF2B5EF4-FFF2-40B4-BE49-F238E27FC236}">
                <a16:creationId xmlns:a16="http://schemas.microsoft.com/office/drawing/2014/main" id="{589572C4-CBA0-4136-BA60-DB9BE8BA6EAF}"/>
              </a:ext>
            </a:extLst>
          </p:cNvPr>
          <p:cNvGrpSpPr/>
          <p:nvPr/>
        </p:nvGrpSpPr>
        <p:grpSpPr>
          <a:xfrm>
            <a:off x="2555776" y="3068960"/>
            <a:ext cx="2232248" cy="936104"/>
            <a:chOff x="2555776" y="3068960"/>
            <a:chExt cx="2232248" cy="936104"/>
          </a:xfrm>
        </p:grpSpPr>
        <p:cxnSp>
          <p:nvCxnSpPr>
            <p:cNvPr id="75" name="Straight Arrow Connector 74">
              <a:extLst>
                <a:ext uri="{FF2B5EF4-FFF2-40B4-BE49-F238E27FC236}">
                  <a16:creationId xmlns:a16="http://schemas.microsoft.com/office/drawing/2014/main" id="{4D49C83E-E3F7-4D14-AE6E-AAF34E4EF75B}"/>
                </a:ext>
              </a:extLst>
            </p:cNvPr>
            <p:cNvCxnSpPr/>
            <p:nvPr/>
          </p:nvCxnSpPr>
          <p:spPr>
            <a:xfrm flipH="1">
              <a:off x="2555776" y="3068960"/>
              <a:ext cx="432048" cy="9361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1A0C8F10-5A84-40ED-B59F-29B417ED1BD3}"/>
                </a:ext>
              </a:extLst>
            </p:cNvPr>
            <p:cNvCxnSpPr>
              <a:cxnSpLocks/>
            </p:cNvCxnSpPr>
            <p:nvPr/>
          </p:nvCxnSpPr>
          <p:spPr>
            <a:xfrm>
              <a:off x="2987824" y="3068960"/>
              <a:ext cx="1800200" cy="9361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EA2091E0-5E59-4B63-B8C2-11344997856A}"/>
              </a:ext>
            </a:extLst>
          </p:cNvPr>
          <p:cNvGrpSpPr/>
          <p:nvPr/>
        </p:nvGrpSpPr>
        <p:grpSpPr>
          <a:xfrm>
            <a:off x="2987824" y="3051969"/>
            <a:ext cx="1962212" cy="593055"/>
            <a:chOff x="2987824" y="3051969"/>
            <a:chExt cx="1962212" cy="593055"/>
          </a:xfrm>
        </p:grpSpPr>
        <p:cxnSp>
          <p:nvCxnSpPr>
            <p:cNvPr id="78" name="Straight Arrow Connector 77">
              <a:extLst>
                <a:ext uri="{FF2B5EF4-FFF2-40B4-BE49-F238E27FC236}">
                  <a16:creationId xmlns:a16="http://schemas.microsoft.com/office/drawing/2014/main" id="{AE770592-2B2F-46A3-8635-C4D838CCCF4E}"/>
                </a:ext>
              </a:extLst>
            </p:cNvPr>
            <p:cNvCxnSpPr>
              <a:cxnSpLocks/>
            </p:cNvCxnSpPr>
            <p:nvPr/>
          </p:nvCxnSpPr>
          <p:spPr>
            <a:xfrm flipH="1">
              <a:off x="2987824" y="3068960"/>
              <a:ext cx="1944216" cy="5760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BBD200D0-65DB-4954-9D13-90CFBC067973}"/>
                </a:ext>
              </a:extLst>
            </p:cNvPr>
            <p:cNvCxnSpPr>
              <a:cxnSpLocks/>
            </p:cNvCxnSpPr>
            <p:nvPr/>
          </p:nvCxnSpPr>
          <p:spPr>
            <a:xfrm flipH="1">
              <a:off x="4445980" y="3051969"/>
              <a:ext cx="504056" cy="5930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982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subTnLst>
                                    <p:set>
                                      <p:cBhvr override="childStyle">
                                        <p:cTn dur="1" fill="hold" display="0" masterRel="nextClick" afterEffect="1"/>
                                        <p:tgtEl>
                                          <p:spTgt spid="7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
                                        </p:tgtEl>
                                        <p:attrNameLst>
                                          <p:attrName>style.visibility</p:attrName>
                                        </p:attrNameLst>
                                      </p:cBhvr>
                                      <p:to>
                                        <p:strVal val="visible"/>
                                      </p:to>
                                    </p:set>
                                  </p:childTnLst>
                                  <p:subTnLst>
                                    <p:set>
                                      <p:cBhvr override="childStyle">
                                        <p:cTn dur="1" fill="hold" display="0" masterRel="nextClick" afterEffect="1"/>
                                        <p:tgtEl>
                                          <p:spTgt spid="7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dissolve">
                                      <p:cBhvr>
                                        <p:cTn id="15" dur="500"/>
                                        <p:tgtEl>
                                          <p:spTgt spid="73"/>
                                        </p:tgtEl>
                                      </p:cBhvr>
                                    </p:animEffect>
                                  </p:childTnLst>
                                  <p:subTnLst>
                                    <p:animClr clrSpc="rgb" dir="cw">
                                      <p:cBhvr override="childStyle">
                                        <p:cTn dur="1" fill="hold" display="0" masterRel="nextClick" afterEffect="1"/>
                                        <p:tgtEl>
                                          <p:spTgt spid="73"/>
                                        </p:tgtEl>
                                        <p:attrNameLst>
                                          <p:attrName>ppt_c</p:attrName>
                                        </p:attrNameLst>
                                      </p:cBhvr>
                                      <p:to>
                                        <a:srgbClr val="FFCCCC"/>
                                      </p:to>
                                    </p:animClr>
                                  </p:sub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dissolve">
                                      <p:cBhvr>
                                        <p:cTn id="2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Penalties</a:t>
            </a:r>
          </a:p>
        </p:txBody>
      </p:sp>
      <p:sp>
        <p:nvSpPr>
          <p:cNvPr id="3" name="Content Placeholder 2"/>
          <p:cNvSpPr>
            <a:spLocks noGrp="1"/>
          </p:cNvSpPr>
          <p:nvPr>
            <p:ph idx="1"/>
          </p:nvPr>
        </p:nvSpPr>
        <p:spPr/>
        <p:txBody>
          <a:bodyPr/>
          <a:lstStyle/>
          <a:p>
            <a:r>
              <a:rPr lang="en-GB" dirty="0"/>
              <a:t>Most penalties up to now have been for:</a:t>
            </a:r>
          </a:p>
          <a:p>
            <a:pPr lvl="1"/>
            <a:r>
              <a:rPr lang="en-GB" dirty="0"/>
              <a:t>blatantly inappropriate marketing</a:t>
            </a:r>
          </a:p>
          <a:p>
            <a:pPr lvl="1"/>
            <a:r>
              <a:rPr lang="en-GB" dirty="0"/>
              <a:t>security breaches</a:t>
            </a:r>
          </a:p>
          <a:p>
            <a:pPr>
              <a:spcAft>
                <a:spcPts val="1200"/>
              </a:spcAft>
            </a:pPr>
            <a:r>
              <a:rPr lang="en-GB" dirty="0"/>
              <a:t>Previous maximum penalty:</a:t>
            </a:r>
          </a:p>
          <a:p>
            <a:r>
              <a:rPr lang="en-GB" dirty="0"/>
              <a:t>GDPR maximum: </a:t>
            </a:r>
          </a:p>
          <a:p>
            <a:endParaRPr lang="en-GB" dirty="0"/>
          </a:p>
          <a:p>
            <a:endParaRPr lang="en-GB" dirty="0"/>
          </a:p>
        </p:txBody>
      </p:sp>
      <p:sp>
        <p:nvSpPr>
          <p:cNvPr id="4" name="TextBox 3"/>
          <p:cNvSpPr txBox="1"/>
          <p:nvPr/>
        </p:nvSpPr>
        <p:spPr>
          <a:xfrm>
            <a:off x="4825744" y="3847475"/>
            <a:ext cx="1944216" cy="584775"/>
          </a:xfrm>
          <a:prstGeom prst="rect">
            <a:avLst/>
          </a:prstGeom>
          <a:noFill/>
        </p:spPr>
        <p:txBody>
          <a:bodyPr wrap="square">
            <a:spAutoFit/>
          </a:bodyPr>
          <a:lstStyle/>
          <a:p>
            <a:pPr>
              <a:defRPr/>
            </a:pPr>
            <a:r>
              <a:rPr lang="en-GB" sz="3200" b="1" dirty="0">
                <a:solidFill>
                  <a:srgbClr val="FF0000"/>
                </a:solidFill>
                <a:latin typeface="+mn-lt"/>
                <a:ea typeface="+mn-ea"/>
                <a:cs typeface="Times New Roman" pitchFamily="18" charset="0"/>
              </a:rPr>
              <a:t>£500,000</a:t>
            </a:r>
          </a:p>
        </p:txBody>
      </p:sp>
      <p:sp>
        <p:nvSpPr>
          <p:cNvPr id="5" name="TextBox 4"/>
          <p:cNvSpPr txBox="1"/>
          <p:nvPr/>
        </p:nvSpPr>
        <p:spPr>
          <a:xfrm>
            <a:off x="3419872" y="4400550"/>
            <a:ext cx="5047896" cy="954107"/>
          </a:xfrm>
          <a:prstGeom prst="rect">
            <a:avLst/>
          </a:prstGeom>
          <a:noFill/>
        </p:spPr>
        <p:txBody>
          <a:bodyPr wrap="square">
            <a:spAutoFit/>
          </a:bodyPr>
          <a:lstStyle/>
          <a:p>
            <a:pPr>
              <a:defRPr/>
            </a:pPr>
            <a:r>
              <a:rPr lang="en-GB" sz="3200" b="1" dirty="0">
                <a:solidFill>
                  <a:srgbClr val="FF0000"/>
                </a:solidFill>
                <a:latin typeface="+mn-lt"/>
                <a:ea typeface="+mn-ea"/>
                <a:cs typeface="Times New Roman" pitchFamily="18" charset="0"/>
              </a:rPr>
              <a:t>€20,000,000 (£17,000,000) </a:t>
            </a:r>
            <a:r>
              <a:rPr lang="en-GB" sz="2400" b="1" dirty="0">
                <a:solidFill>
                  <a:srgbClr val="FF0000"/>
                </a:solidFill>
                <a:latin typeface="+mn-lt"/>
                <a:ea typeface="+mn-ea"/>
                <a:cs typeface="Times New Roman" pitchFamily="18" charset="0"/>
              </a:rPr>
              <a:t>or 4% of turnover</a:t>
            </a:r>
            <a:endParaRPr lang="en-GB" sz="3200" b="1" dirty="0">
              <a:solidFill>
                <a:srgbClr val="FF0000"/>
              </a:solidFill>
              <a:latin typeface="+mn-lt"/>
              <a:ea typeface="+mn-ea"/>
              <a:cs typeface="Times New Roman" pitchFamily="18" charset="0"/>
            </a:endParaRPr>
          </a:p>
        </p:txBody>
      </p:sp>
    </p:spTree>
    <p:extLst>
      <p:ext uri="{BB962C8B-B14F-4D97-AF65-F5344CB8AC3E}">
        <p14:creationId xmlns:p14="http://schemas.microsoft.com/office/powerpoint/2010/main" val="51799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 name="TextBox 12"/>
          <p:cNvSpPr txBox="1"/>
          <p:nvPr/>
        </p:nvSpPr>
        <p:spPr>
          <a:xfrm>
            <a:off x="858934" y="3495275"/>
            <a:ext cx="7385469" cy="923330"/>
          </a:xfrm>
          <a:prstGeom prst="rect">
            <a:avLst/>
          </a:prstGeom>
          <a:noFill/>
        </p:spPr>
        <p:txBody>
          <a:bodyPr wrap="square" rtlCol="0">
            <a:spAutoFit/>
          </a:bodyPr>
          <a:lstStyle/>
          <a:p>
            <a:pPr marL="273050" indent="-273050" eaLnBrk="0" hangingPunct="0">
              <a:spcBef>
                <a:spcPct val="20000"/>
              </a:spcBef>
              <a:spcAft>
                <a:spcPct val="20000"/>
              </a:spcAft>
              <a:buClr>
                <a:schemeClr val="accent1"/>
              </a:buClr>
              <a:buSzPct val="100000"/>
              <a:buFont typeface="Symbol" pitchFamily="18" charset="2"/>
              <a:buChar char=""/>
            </a:pPr>
            <a:r>
              <a:rPr lang="en-US" altLang="en-US" dirty="0">
                <a:solidFill>
                  <a:schemeClr val="tx2"/>
                </a:solidFill>
                <a:latin typeface="+mn-lt"/>
                <a:ea typeface="+mn-ea"/>
              </a:rPr>
              <a:t>Charity social worker left four sets of highly confidential adoption reports outside a house when the intended recipients were not in to receive them</a:t>
            </a:r>
          </a:p>
        </p:txBody>
      </p:sp>
      <p:sp>
        <p:nvSpPr>
          <p:cNvPr id="37890" name="Rectangle 1026"/>
          <p:cNvSpPr>
            <a:spLocks noGrp="1"/>
          </p:cNvSpPr>
          <p:nvPr>
            <p:ph type="title"/>
          </p:nvPr>
        </p:nvSpPr>
        <p:spPr/>
        <p:txBody>
          <a:bodyPr/>
          <a:lstStyle/>
          <a:p>
            <a:r>
              <a:rPr lang="en-GB" altLang="en-US"/>
              <a:t>Penalties for security breaches</a:t>
            </a:r>
          </a:p>
        </p:txBody>
      </p:sp>
      <p:sp>
        <p:nvSpPr>
          <p:cNvPr id="79877" name="WordArt 1029"/>
          <p:cNvSpPr>
            <a:spLocks noChangeArrowheads="1" noChangeShapeType="1" noTextEdit="1"/>
          </p:cNvSpPr>
          <p:nvPr/>
        </p:nvSpPr>
        <p:spPr bwMode="auto">
          <a:xfrm rot="1500000">
            <a:off x="5557737" y="3671189"/>
            <a:ext cx="2181225" cy="571500"/>
          </a:xfrm>
          <a:prstGeom prst="rect">
            <a:avLst/>
          </a:prstGeom>
        </p:spPr>
        <p:txBody>
          <a:bodyPr wrap="none" fromWordArt="1">
            <a:prstTxWarp prst="textPlain">
              <a:avLst>
                <a:gd name="adj" fmla="val 50000"/>
              </a:avLst>
            </a:prstTxWarp>
          </a:bodyPr>
          <a:lstStyle/>
          <a:p>
            <a:pPr algn="ctr"/>
            <a:r>
              <a:rPr lang="en-GB" sz="3600" kern="10" dirty="0">
                <a:ln w="9525">
                  <a:solidFill>
                    <a:srgbClr val="000000"/>
                  </a:solidFill>
                  <a:round/>
                  <a:headEnd/>
                  <a:tailEnd/>
                </a:ln>
                <a:solidFill>
                  <a:srgbClr val="FF0000">
                    <a:alpha val="50195"/>
                  </a:srgbClr>
                </a:solidFill>
                <a:latin typeface="Stencil" panose="040409050D0802020404" pitchFamily="82" charset="0"/>
              </a:rPr>
              <a:t>£70,000</a:t>
            </a:r>
          </a:p>
        </p:txBody>
      </p:sp>
      <p:sp>
        <p:nvSpPr>
          <p:cNvPr id="34828" name="WordArt 12"/>
          <p:cNvSpPr>
            <a:spLocks noChangeArrowheads="1" noChangeShapeType="1" noTextEdit="1"/>
          </p:cNvSpPr>
          <p:nvPr/>
        </p:nvSpPr>
        <p:spPr bwMode="auto">
          <a:xfrm>
            <a:off x="2895600" y="5715000"/>
            <a:ext cx="838200" cy="7048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endParaRPr lang="en-GB" sz="3600" kern="10">
              <a:solidFill>
                <a:srgbClr val="FF0000"/>
              </a:solidFill>
              <a:latin typeface="Wingdings 2"/>
            </a:endParaRPr>
          </a:p>
        </p:txBody>
      </p:sp>
      <p:sp>
        <p:nvSpPr>
          <p:cNvPr id="12" name="WordArt 1028"/>
          <p:cNvSpPr>
            <a:spLocks noChangeArrowheads="1" noChangeShapeType="1" noTextEdit="1"/>
          </p:cNvSpPr>
          <p:nvPr/>
        </p:nvSpPr>
        <p:spPr bwMode="auto">
          <a:xfrm rot="900000">
            <a:off x="2514233" y="4504610"/>
            <a:ext cx="2181225" cy="571500"/>
          </a:xfrm>
          <a:prstGeom prst="rect">
            <a:avLst/>
          </a:prstGeom>
        </p:spPr>
        <p:txBody>
          <a:bodyPr wrap="none" fromWordArt="1">
            <a:prstTxWarp prst="textPlain">
              <a:avLst>
                <a:gd name="adj" fmla="val 50000"/>
              </a:avLst>
            </a:prstTxWarp>
          </a:bodyPr>
          <a:lstStyle/>
          <a:p>
            <a:pPr algn="ctr"/>
            <a:r>
              <a:rPr lang="en-GB" sz="3600" kern="10" dirty="0">
                <a:ln w="9525">
                  <a:solidFill>
                    <a:srgbClr val="000000"/>
                  </a:solidFill>
                  <a:round/>
                  <a:headEnd/>
                  <a:tailEnd/>
                </a:ln>
                <a:solidFill>
                  <a:srgbClr val="FF0000">
                    <a:alpha val="50195"/>
                  </a:srgbClr>
                </a:solidFill>
                <a:latin typeface="Stencil" panose="040409050D0802020404" pitchFamily="82" charset="0"/>
              </a:rPr>
              <a:t>£100,000</a:t>
            </a:r>
          </a:p>
        </p:txBody>
      </p:sp>
      <p:sp>
        <p:nvSpPr>
          <p:cNvPr id="11" name="WordArt 1031"/>
          <p:cNvSpPr>
            <a:spLocks noChangeArrowheads="1" noChangeShapeType="1" noTextEdit="1"/>
          </p:cNvSpPr>
          <p:nvPr/>
        </p:nvSpPr>
        <p:spPr bwMode="auto">
          <a:xfrm rot="21215816">
            <a:off x="2736250" y="2445468"/>
            <a:ext cx="2573515" cy="571500"/>
          </a:xfrm>
          <a:prstGeom prst="rect">
            <a:avLst/>
          </a:prstGeom>
        </p:spPr>
        <p:txBody>
          <a:bodyPr wrap="none" fromWordArt="1">
            <a:prstTxWarp prst="textPlain">
              <a:avLst>
                <a:gd name="adj" fmla="val 50000"/>
              </a:avLst>
            </a:prstTxWarp>
          </a:bodyPr>
          <a:lstStyle/>
          <a:p>
            <a:pPr algn="ctr"/>
            <a:r>
              <a:rPr lang="en-GB" sz="3600" kern="10" dirty="0">
                <a:ln w="9525">
                  <a:solidFill>
                    <a:srgbClr val="000000"/>
                  </a:solidFill>
                  <a:round/>
                  <a:headEnd/>
                  <a:tailEnd/>
                </a:ln>
                <a:solidFill>
                  <a:srgbClr val="FF0000">
                    <a:alpha val="50195"/>
                  </a:srgbClr>
                </a:solidFill>
                <a:latin typeface="Stencil" panose="040409050D0802020404" pitchFamily="82" charset="0"/>
              </a:rPr>
              <a:t>£200,000</a:t>
            </a:r>
          </a:p>
        </p:txBody>
      </p:sp>
      <p:sp>
        <p:nvSpPr>
          <p:cNvPr id="2" name="TextBox 1"/>
          <p:cNvSpPr txBox="1"/>
          <p:nvPr/>
        </p:nvSpPr>
        <p:spPr>
          <a:xfrm>
            <a:off x="858939" y="2503124"/>
            <a:ext cx="7385469" cy="923330"/>
          </a:xfrm>
          <a:prstGeom prst="rect">
            <a:avLst/>
          </a:prstGeom>
          <a:noFill/>
        </p:spPr>
        <p:txBody>
          <a:bodyPr wrap="square" rtlCol="0">
            <a:spAutoFit/>
          </a:bodyPr>
          <a:lstStyle/>
          <a:p>
            <a:pPr marL="273050" indent="-273050" eaLnBrk="0" hangingPunct="0">
              <a:spcBef>
                <a:spcPct val="20000"/>
              </a:spcBef>
              <a:spcAft>
                <a:spcPct val="20000"/>
              </a:spcAft>
              <a:buClr>
                <a:schemeClr val="accent1"/>
              </a:buClr>
              <a:buSzPct val="100000"/>
              <a:buFont typeface="Symbol" pitchFamily="18" charset="2"/>
              <a:buChar char=""/>
            </a:pPr>
            <a:r>
              <a:rPr lang="en-GB" altLang="en-US" dirty="0">
                <a:solidFill>
                  <a:schemeClr val="tx2"/>
                </a:solidFill>
                <a:latin typeface="+mn-lt"/>
                <a:ea typeface="+mn-ea"/>
              </a:rPr>
              <a:t>British Pregnancy Advisory Service website hacked into – made easy because the default administrator password had not been changed; store of highly personal  messages from 9,700 clients stolen</a:t>
            </a:r>
            <a:endParaRPr lang="en-GB" dirty="0">
              <a:solidFill>
                <a:schemeClr val="tx2"/>
              </a:solidFill>
              <a:latin typeface="+mn-lt"/>
              <a:ea typeface="+mn-ea"/>
            </a:endParaRPr>
          </a:p>
        </p:txBody>
      </p:sp>
      <p:sp>
        <p:nvSpPr>
          <p:cNvPr id="14" name="TextBox 13"/>
          <p:cNvSpPr txBox="1"/>
          <p:nvPr/>
        </p:nvSpPr>
        <p:spPr>
          <a:xfrm>
            <a:off x="858932" y="5537640"/>
            <a:ext cx="7385469" cy="646331"/>
          </a:xfrm>
          <a:prstGeom prst="rect">
            <a:avLst/>
          </a:prstGeom>
          <a:noFill/>
        </p:spPr>
        <p:txBody>
          <a:bodyPr wrap="square" rtlCol="0">
            <a:spAutoFit/>
          </a:bodyPr>
          <a:lstStyle/>
          <a:p>
            <a:pPr marL="273050" indent="-273050" eaLnBrk="0" hangingPunct="0">
              <a:spcBef>
                <a:spcPct val="20000"/>
              </a:spcBef>
              <a:spcAft>
                <a:spcPct val="20000"/>
              </a:spcAft>
              <a:buClr>
                <a:schemeClr val="accent1"/>
              </a:buClr>
              <a:buSzPct val="100000"/>
              <a:buFont typeface="Symbol" pitchFamily="18" charset="2"/>
              <a:buChar char=""/>
            </a:pPr>
            <a:r>
              <a:rPr lang="en-US" altLang="en-US" dirty="0">
                <a:solidFill>
                  <a:schemeClr val="tx2"/>
                </a:solidFill>
                <a:latin typeface="+mn-lt"/>
                <a:ea typeface="+mn-ea"/>
              </a:rPr>
              <a:t>London HIV support group disclosed email addresses when mailing out an e-newsletter, some of which identified the individuals</a:t>
            </a:r>
          </a:p>
        </p:txBody>
      </p:sp>
      <p:sp>
        <p:nvSpPr>
          <p:cNvPr id="15" name="TextBox 14"/>
          <p:cNvSpPr txBox="1"/>
          <p:nvPr/>
        </p:nvSpPr>
        <p:spPr>
          <a:xfrm>
            <a:off x="879265" y="4498810"/>
            <a:ext cx="7385469" cy="923330"/>
          </a:xfrm>
          <a:prstGeom prst="rect">
            <a:avLst/>
          </a:prstGeom>
          <a:noFill/>
        </p:spPr>
        <p:txBody>
          <a:bodyPr wrap="square" rtlCol="0">
            <a:spAutoFit/>
          </a:bodyPr>
          <a:lstStyle/>
          <a:p>
            <a:pPr marL="273050" indent="-273050" eaLnBrk="0" hangingPunct="0">
              <a:spcBef>
                <a:spcPct val="20000"/>
              </a:spcBef>
              <a:spcAft>
                <a:spcPct val="20000"/>
              </a:spcAft>
              <a:buClr>
                <a:schemeClr val="accent1"/>
              </a:buClr>
              <a:buSzPct val="100000"/>
              <a:buFont typeface="Symbol" pitchFamily="18" charset="2"/>
              <a:buChar char=""/>
            </a:pPr>
            <a:r>
              <a:rPr lang="en-US" altLang="en-US" dirty="0">
                <a:solidFill>
                  <a:schemeClr val="tx2"/>
                </a:solidFill>
                <a:latin typeface="+mn-lt"/>
                <a:ea typeface="+mn-ea"/>
              </a:rPr>
              <a:t>An Aberdeen social worker, working from home, inadvertently allowed her computer to upload confidential documents to an unprotected web site</a:t>
            </a:r>
          </a:p>
        </p:txBody>
      </p:sp>
      <p:sp>
        <p:nvSpPr>
          <p:cNvPr id="16" name="WordArt 1031"/>
          <p:cNvSpPr>
            <a:spLocks noChangeArrowheads="1" noChangeShapeType="1" noTextEdit="1"/>
          </p:cNvSpPr>
          <p:nvPr/>
        </p:nvSpPr>
        <p:spPr bwMode="auto">
          <a:xfrm rot="21442653">
            <a:off x="5422367" y="5596744"/>
            <a:ext cx="1218141" cy="559652"/>
          </a:xfrm>
          <a:prstGeom prst="rect">
            <a:avLst/>
          </a:prstGeom>
        </p:spPr>
        <p:txBody>
          <a:bodyPr wrap="none" fromWordArt="1">
            <a:prstTxWarp prst="textPlain">
              <a:avLst>
                <a:gd name="adj" fmla="val 50000"/>
              </a:avLst>
            </a:prstTxWarp>
          </a:bodyPr>
          <a:lstStyle/>
          <a:p>
            <a:pPr algn="ctr"/>
            <a:r>
              <a:rPr lang="en-GB" sz="3600" kern="10" dirty="0">
                <a:ln w="9525">
                  <a:solidFill>
                    <a:srgbClr val="000000"/>
                  </a:solidFill>
                  <a:round/>
                  <a:headEnd/>
                  <a:tailEnd/>
                </a:ln>
                <a:solidFill>
                  <a:srgbClr val="FF0000">
                    <a:alpha val="50195"/>
                  </a:srgbClr>
                </a:solidFill>
                <a:latin typeface="Stencil" panose="040409050D0802020404" pitchFamily="82" charset="0"/>
              </a:rPr>
              <a:t>£250</a:t>
            </a:r>
          </a:p>
        </p:txBody>
      </p:sp>
    </p:spTree>
    <p:extLst>
      <p:ext uri="{BB962C8B-B14F-4D97-AF65-F5344CB8AC3E}">
        <p14:creationId xmlns:p14="http://schemas.microsoft.com/office/powerpoint/2010/main" val="2194107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8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0" fill="hold" grpId="0" nodeType="clickEffect">
                                  <p:stCondLst>
                                    <p:cond delay="0"/>
                                  </p:stCondLst>
                                  <p:childTnLst>
                                    <p:set>
                                      <p:cBhvr>
                                        <p:cTn id="34"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9877" grpId="0"/>
      <p:bldP spid="12" grpId="0"/>
      <p:bldP spid="11" grpId="0"/>
      <p:bldP spid="2" grpId="0"/>
      <p:bldP spid="14" grpId="0"/>
      <p:bldP spid="15" grpId="0"/>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a:lstStyle/>
          <a:p>
            <a:r>
              <a:rPr lang="en-GB" altLang="en-US"/>
              <a:t>Key security measures</a:t>
            </a:r>
          </a:p>
        </p:txBody>
      </p:sp>
      <p:sp>
        <p:nvSpPr>
          <p:cNvPr id="96259" name="Rectangle 3"/>
          <p:cNvSpPr>
            <a:spLocks noGrp="1"/>
          </p:cNvSpPr>
          <p:nvPr>
            <p:ph type="body" idx="1"/>
          </p:nvPr>
        </p:nvSpPr>
        <p:spPr>
          <a:xfrm>
            <a:off x="871538" y="2132856"/>
            <a:ext cx="7588894" cy="3993307"/>
          </a:xfrm>
        </p:spPr>
        <p:txBody>
          <a:bodyPr/>
          <a:lstStyle/>
          <a:p>
            <a:r>
              <a:rPr lang="en-GB" altLang="en-US" sz="2000" dirty="0"/>
              <a:t>Protect ‘data in transit’</a:t>
            </a:r>
          </a:p>
          <a:p>
            <a:pPr lvl="1"/>
            <a:r>
              <a:rPr lang="en-GB" altLang="en-US" sz="2000" dirty="0"/>
              <a:t>access/encryption on phones, tablets USB devices and laptops</a:t>
            </a:r>
          </a:p>
          <a:p>
            <a:pPr lvl="1"/>
            <a:r>
              <a:rPr lang="en-GB" altLang="en-US" sz="2000" dirty="0"/>
              <a:t>extreme care when e-mailing (encryption?)</a:t>
            </a:r>
          </a:p>
          <a:p>
            <a:pPr lvl="1"/>
            <a:r>
              <a:rPr lang="en-GB" altLang="en-US" sz="2000" dirty="0"/>
              <a:t>care of  confidential documents</a:t>
            </a:r>
          </a:p>
          <a:p>
            <a:r>
              <a:rPr lang="en-GB" altLang="en-US" sz="2000" dirty="0"/>
              <a:t>Network security – anti-virus, firewall, log-</a:t>
            </a:r>
            <a:r>
              <a:rPr lang="en-GB" altLang="en-US" sz="2000" dirty="0" err="1"/>
              <a:t>ons</a:t>
            </a:r>
            <a:r>
              <a:rPr lang="en-GB" altLang="en-US" sz="2000" dirty="0"/>
              <a:t>, etc.</a:t>
            </a:r>
          </a:p>
          <a:p>
            <a:r>
              <a:rPr lang="en-GB" altLang="en-US" sz="2000" dirty="0"/>
              <a:t>Website security</a:t>
            </a:r>
          </a:p>
          <a:p>
            <a:r>
              <a:rPr lang="en-GB" altLang="en-US" sz="2000" dirty="0"/>
              <a:t>‘Bring Your Own Device policy’ and working from home policy</a:t>
            </a:r>
          </a:p>
          <a:p>
            <a:r>
              <a:rPr lang="en-GB" altLang="en-US" sz="2000" dirty="0"/>
              <a:t>Policy on use of cloud applications</a:t>
            </a:r>
          </a:p>
          <a:p>
            <a:r>
              <a:rPr lang="en-GB" altLang="en-US" sz="2000" dirty="0"/>
              <a:t>Access to building, clear desks, locked filing cabinets</a:t>
            </a:r>
          </a:p>
          <a:p>
            <a:r>
              <a:rPr lang="en-GB" altLang="en-US" sz="2000" dirty="0"/>
              <a:t>Secure destruction – shredding, etc.</a:t>
            </a:r>
          </a:p>
          <a:p>
            <a:r>
              <a:rPr lang="en-GB" altLang="en-US" sz="2000" dirty="0"/>
              <a:t>Staff reliability: checks, supervision, monitoring</a:t>
            </a:r>
          </a:p>
          <a:p>
            <a:r>
              <a:rPr lang="en-GB" altLang="en-US" sz="2000" dirty="0"/>
              <a:t>External contractors (‘Data Processors’)</a:t>
            </a:r>
          </a:p>
        </p:txBody>
      </p:sp>
    </p:spTree>
    <p:extLst>
      <p:ext uri="{BB962C8B-B14F-4D97-AF65-F5344CB8AC3E}">
        <p14:creationId xmlns:p14="http://schemas.microsoft.com/office/powerpoint/2010/main" val="4245678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2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6259">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6259">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6259">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6259">
                                            <p:txEl>
                                              <p:pRg st="8" end="8"/>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6259">
                                            <p:txEl>
                                              <p:pRg st="9" end="9"/>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6259">
                                            <p:txEl>
                                              <p:pRg st="10" end="1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625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Breach notification</a:t>
            </a:r>
          </a:p>
        </p:txBody>
      </p:sp>
      <p:sp>
        <p:nvSpPr>
          <p:cNvPr id="3" name="Content Placeholder 2"/>
          <p:cNvSpPr>
            <a:spLocks noGrp="1"/>
          </p:cNvSpPr>
          <p:nvPr>
            <p:ph idx="1"/>
          </p:nvPr>
        </p:nvSpPr>
        <p:spPr/>
        <p:txBody>
          <a:bodyPr/>
          <a:lstStyle/>
          <a:p>
            <a:r>
              <a:rPr lang="en-GB" dirty="0"/>
              <a:t>Must notify serious breaches to ICO within 72 hours</a:t>
            </a:r>
          </a:p>
          <a:p>
            <a:r>
              <a:rPr lang="en-GB" dirty="0"/>
              <a:t>Must inform affected people if there might be serious consequences for them</a:t>
            </a:r>
          </a:p>
          <a:p>
            <a:r>
              <a:rPr lang="en-GB" dirty="0"/>
              <a:t>While anyone can make a mistake, failing to report a breach (or potential breach, or near miss) immediately is the worst thing you can do.  Otherwise </a:t>
            </a:r>
            <a:r>
              <a:rPr lang="en-GB"/>
              <a:t>your organisation may </a:t>
            </a:r>
            <a:r>
              <a:rPr lang="en-GB" dirty="0"/>
              <a:t>not find out about a breach quickly enough to meet the 72hour deadline</a:t>
            </a:r>
          </a:p>
          <a:p>
            <a:endParaRPr lang="en-GB" dirty="0"/>
          </a:p>
        </p:txBody>
      </p:sp>
    </p:spTree>
    <p:extLst>
      <p:ext uri="{BB962C8B-B14F-4D97-AF65-F5344CB8AC3E}">
        <p14:creationId xmlns:p14="http://schemas.microsoft.com/office/powerpoint/2010/main" val="19864207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oper Black" panose="0208090404030B020404" pitchFamily="18" charset="0"/>
              </a:rPr>
              <a:t>Reflection</a:t>
            </a:r>
          </a:p>
        </p:txBody>
      </p:sp>
      <p:sp>
        <p:nvSpPr>
          <p:cNvPr id="3" name="Content Placeholder 2"/>
          <p:cNvSpPr>
            <a:spLocks noGrp="1"/>
          </p:cNvSpPr>
          <p:nvPr>
            <p:ph idx="1"/>
          </p:nvPr>
        </p:nvSpPr>
        <p:spPr>
          <a:xfrm>
            <a:off x="871538" y="2708920"/>
            <a:ext cx="7408862" cy="3417243"/>
          </a:xfrm>
        </p:spPr>
        <p:txBody>
          <a:bodyPr/>
          <a:lstStyle/>
          <a:p>
            <a:pPr marL="0" indent="0">
              <a:buNone/>
            </a:pPr>
            <a:r>
              <a:rPr lang="en-GB" dirty="0">
                <a:latin typeface="Cooper Black" panose="0208090404030B020404" pitchFamily="18" charset="0"/>
              </a:rPr>
              <a:t>Have you reviewed your security measures recently enough</a:t>
            </a:r>
            <a:r>
              <a:rPr lang="en-GB" sz="2400" dirty="0">
                <a:latin typeface="Cooper Black" panose="0208090404030B020404" pitchFamily="18" charset="0"/>
              </a:rPr>
              <a:t>?</a:t>
            </a:r>
          </a:p>
          <a:p>
            <a:pPr marL="0" indent="0">
              <a:buNone/>
            </a:pPr>
            <a:r>
              <a:rPr lang="en-GB" dirty="0">
                <a:latin typeface="Cooper Black" panose="0208090404030B020404" pitchFamily="18" charset="0"/>
              </a:rPr>
              <a:t>Do your security measures take account of cloud computing, BYOD and working from home?</a:t>
            </a:r>
            <a:endParaRPr lang="en-GB" sz="2400" dirty="0">
              <a:latin typeface="Cooper Black" panose="0208090404030B020404" pitchFamily="18" charset="0"/>
            </a:endParaRPr>
          </a:p>
          <a:p>
            <a:pPr marL="0" indent="0">
              <a:buNone/>
            </a:pPr>
            <a:r>
              <a:rPr lang="en-GB" dirty="0">
                <a:latin typeface="Cooper Black" panose="0208090404030B020404" pitchFamily="18" charset="0"/>
              </a:rPr>
              <a:t>Are you confident that everyone is following the security measures?</a:t>
            </a:r>
          </a:p>
          <a:p>
            <a:pPr marL="0" indent="0">
              <a:buNone/>
            </a:pPr>
            <a:r>
              <a:rPr lang="en-GB" dirty="0">
                <a:latin typeface="Cooper Black" panose="0208090404030B020404" pitchFamily="18" charset="0"/>
              </a:rPr>
              <a:t>Do you have a clear policy on breach reporting?</a:t>
            </a:r>
          </a:p>
        </p:txBody>
      </p:sp>
    </p:spTree>
    <p:extLst>
      <p:ext uri="{BB962C8B-B14F-4D97-AF65-F5344CB8AC3E}">
        <p14:creationId xmlns:p14="http://schemas.microsoft.com/office/powerpoint/2010/main" val="390954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Subject rights</a:t>
            </a:r>
          </a:p>
        </p:txBody>
      </p:sp>
      <p:sp>
        <p:nvSpPr>
          <p:cNvPr id="3" name="Content Placeholder 2"/>
          <p:cNvSpPr>
            <a:spLocks noGrp="1"/>
          </p:cNvSpPr>
          <p:nvPr>
            <p:ph idx="1"/>
          </p:nvPr>
        </p:nvSpPr>
        <p:spPr/>
        <p:txBody>
          <a:bodyPr/>
          <a:lstStyle/>
          <a:p>
            <a:r>
              <a:rPr lang="en-GB" dirty="0"/>
              <a:t>Direct Marketing refusal</a:t>
            </a:r>
          </a:p>
          <a:p>
            <a:r>
              <a:rPr lang="en-GB" dirty="0"/>
              <a:t>Subject Access (no fee &amp; one month to respond)</a:t>
            </a:r>
          </a:p>
          <a:p>
            <a:r>
              <a:rPr lang="en-GB" dirty="0"/>
              <a:t>Rectification (correction and completion)</a:t>
            </a:r>
          </a:p>
          <a:p>
            <a:r>
              <a:rPr lang="en-GB" dirty="0"/>
              <a:t>Erasure (“right to be forgotten”) in some situations</a:t>
            </a:r>
          </a:p>
          <a:p>
            <a:r>
              <a:rPr lang="en-GB" dirty="0"/>
              <a:t>Restriction of processing in some situations</a:t>
            </a:r>
          </a:p>
          <a:p>
            <a:r>
              <a:rPr lang="en-GB" dirty="0"/>
              <a:t>Portability</a:t>
            </a:r>
          </a:p>
          <a:p>
            <a:r>
              <a:rPr lang="en-GB" dirty="0"/>
              <a:t>Objection to profiling &amp; automated decision-making</a:t>
            </a:r>
          </a:p>
          <a:p>
            <a:r>
              <a:rPr lang="en-GB" dirty="0"/>
              <a:t>Complaints and compensation</a:t>
            </a:r>
          </a:p>
        </p:txBody>
      </p:sp>
    </p:spTree>
    <p:extLst>
      <p:ext uri="{BB962C8B-B14F-4D97-AF65-F5344CB8AC3E}">
        <p14:creationId xmlns:p14="http://schemas.microsoft.com/office/powerpoint/2010/main" val="427823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Keeping records: Accountability</a:t>
            </a:r>
          </a:p>
        </p:txBody>
      </p:sp>
      <p:sp>
        <p:nvSpPr>
          <p:cNvPr id="3" name="Content Placeholder 2"/>
          <p:cNvSpPr>
            <a:spLocks noGrp="1"/>
          </p:cNvSpPr>
          <p:nvPr>
            <p:ph idx="1"/>
          </p:nvPr>
        </p:nvSpPr>
        <p:spPr/>
        <p:txBody>
          <a:bodyPr/>
          <a:lstStyle/>
          <a:p>
            <a:r>
              <a:rPr lang="en-GB" dirty="0"/>
              <a:t>Must be able to demonstrate how you are complying</a:t>
            </a:r>
          </a:p>
          <a:p>
            <a:r>
              <a:rPr lang="en-GB" dirty="0"/>
              <a:t>Basic information you must hold:</a:t>
            </a:r>
          </a:p>
          <a:p>
            <a:pPr lvl="1"/>
            <a:r>
              <a:rPr lang="en-GB" dirty="0"/>
              <a:t>The purposes of your processing</a:t>
            </a:r>
          </a:p>
          <a:p>
            <a:pPr lvl="1"/>
            <a:r>
              <a:rPr lang="en-GB" dirty="0"/>
              <a:t>The types of Data Subject and Personal Data you use</a:t>
            </a:r>
          </a:p>
          <a:p>
            <a:pPr lvl="1"/>
            <a:r>
              <a:rPr lang="en-GB" dirty="0"/>
              <a:t>Recipients you will disclose the data to</a:t>
            </a:r>
          </a:p>
          <a:p>
            <a:pPr lvl="1"/>
            <a:r>
              <a:rPr lang="en-GB" dirty="0"/>
              <a:t>Any overseas transfers</a:t>
            </a:r>
          </a:p>
          <a:p>
            <a:pPr lvl="1"/>
            <a:r>
              <a:rPr lang="en-GB" dirty="0"/>
              <a:t>Retention periods, where possible</a:t>
            </a:r>
          </a:p>
          <a:p>
            <a:pPr lvl="1"/>
            <a:r>
              <a:rPr lang="en-GB" dirty="0"/>
              <a:t>A general description of your security measures, where possible</a:t>
            </a:r>
          </a:p>
          <a:p>
            <a:pPr lvl="1"/>
            <a:endParaRPr lang="en-GB" dirty="0"/>
          </a:p>
        </p:txBody>
      </p:sp>
    </p:spTree>
    <p:extLst>
      <p:ext uri="{BB962C8B-B14F-4D97-AF65-F5344CB8AC3E}">
        <p14:creationId xmlns:p14="http://schemas.microsoft.com/office/powerpoint/2010/main" val="17710345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2D629-69D6-4CB4-99F7-25A4B8550272}"/>
              </a:ext>
            </a:extLst>
          </p:cNvPr>
          <p:cNvSpPr>
            <a:spLocks noGrp="1"/>
          </p:cNvSpPr>
          <p:nvPr>
            <p:ph type="title"/>
          </p:nvPr>
        </p:nvSpPr>
        <p:spPr/>
        <p:txBody>
          <a:bodyPr/>
          <a:lstStyle/>
          <a:p>
            <a:r>
              <a:rPr lang="en-GB" dirty="0"/>
              <a:t>Registration with the ICO</a:t>
            </a:r>
          </a:p>
        </p:txBody>
      </p:sp>
      <p:sp>
        <p:nvSpPr>
          <p:cNvPr id="3" name="Content Placeholder 2">
            <a:extLst>
              <a:ext uri="{FF2B5EF4-FFF2-40B4-BE49-F238E27FC236}">
                <a16:creationId xmlns:a16="http://schemas.microsoft.com/office/drawing/2014/main" id="{6B6D4DEC-CF7E-4799-84F9-16A18B52C2B8}"/>
              </a:ext>
            </a:extLst>
          </p:cNvPr>
          <p:cNvSpPr>
            <a:spLocks noGrp="1"/>
          </p:cNvSpPr>
          <p:nvPr>
            <p:ph idx="1"/>
          </p:nvPr>
        </p:nvSpPr>
        <p:spPr/>
        <p:txBody>
          <a:bodyPr/>
          <a:lstStyle/>
          <a:p>
            <a:r>
              <a:rPr lang="en-GB" dirty="0"/>
              <a:t>GDPR abolishes “notification” …</a:t>
            </a:r>
          </a:p>
          <a:p>
            <a:r>
              <a:rPr lang="en-GB" dirty="0"/>
              <a:t>… but s.108 of the UK’s Digital Economy Act 2017 reimposes fees payable to the ICO annually</a:t>
            </a:r>
          </a:p>
          <a:p>
            <a:pPr lvl="1"/>
            <a:r>
              <a:rPr lang="en-GB" dirty="0"/>
              <a:t>Tier 1: Micro organisations (under 10 staff): £40</a:t>
            </a:r>
          </a:p>
          <a:p>
            <a:pPr lvl="1"/>
            <a:r>
              <a:rPr lang="en-GB" dirty="0"/>
              <a:t>Tier 2: Small &amp; medium organisations: £60</a:t>
            </a:r>
          </a:p>
          <a:p>
            <a:pPr lvl="1"/>
            <a:r>
              <a:rPr lang="en-GB" dirty="0"/>
              <a:t>Tier 3: Large organisations (over 250 staff): £2,900</a:t>
            </a:r>
          </a:p>
          <a:p>
            <a:r>
              <a:rPr lang="en-GB" dirty="0"/>
              <a:t>Charities are either exempt or Tier 1 – but it might be worth telling the ICO you are a charity</a:t>
            </a:r>
          </a:p>
          <a:p>
            <a:r>
              <a:rPr lang="en-GB" dirty="0"/>
              <a:t>Some other exemptions also apply</a:t>
            </a:r>
          </a:p>
        </p:txBody>
      </p:sp>
    </p:spTree>
    <p:extLst>
      <p:ext uri="{BB962C8B-B14F-4D97-AF65-F5344CB8AC3E}">
        <p14:creationId xmlns:p14="http://schemas.microsoft.com/office/powerpoint/2010/main" val="38345712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Protection Officer</a:t>
            </a:r>
          </a:p>
        </p:txBody>
      </p:sp>
      <p:sp>
        <p:nvSpPr>
          <p:cNvPr id="3" name="Content Placeholder 2"/>
          <p:cNvSpPr>
            <a:spLocks noGrp="1"/>
          </p:cNvSpPr>
          <p:nvPr>
            <p:ph idx="1"/>
          </p:nvPr>
        </p:nvSpPr>
        <p:spPr>
          <a:xfrm>
            <a:off x="871538" y="2674938"/>
            <a:ext cx="7516886" cy="3451225"/>
          </a:xfrm>
        </p:spPr>
        <p:txBody>
          <a:bodyPr/>
          <a:lstStyle/>
          <a:p>
            <a:r>
              <a:rPr lang="en-GB" dirty="0"/>
              <a:t>Required for public bodies or organisations doing risky processing, but otherwise optional</a:t>
            </a:r>
          </a:p>
          <a:p>
            <a:pPr lvl="1"/>
            <a:r>
              <a:rPr lang="en-GB" dirty="0"/>
              <a:t>Must be suitably qualified and have authority</a:t>
            </a:r>
          </a:p>
          <a:p>
            <a:r>
              <a:rPr lang="en-GB" dirty="0"/>
              <a:t>Most organisations do need someone to have oversight of Data Protection compliance</a:t>
            </a:r>
          </a:p>
          <a:p>
            <a:r>
              <a:rPr lang="en-GB" dirty="0"/>
              <a:t>Worth reviewing the Data Protection Lead role in your organisation and make changes if necessary</a:t>
            </a:r>
          </a:p>
        </p:txBody>
      </p:sp>
    </p:spTree>
    <p:extLst>
      <p:ext uri="{BB962C8B-B14F-4D97-AF65-F5344CB8AC3E}">
        <p14:creationId xmlns:p14="http://schemas.microsoft.com/office/powerpoint/2010/main" val="3723667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Children</a:t>
            </a:r>
          </a:p>
        </p:txBody>
      </p:sp>
      <p:sp>
        <p:nvSpPr>
          <p:cNvPr id="3" name="Content Placeholder 2"/>
          <p:cNvSpPr>
            <a:spLocks noGrp="1"/>
          </p:cNvSpPr>
          <p:nvPr>
            <p:ph idx="1"/>
          </p:nvPr>
        </p:nvSpPr>
        <p:spPr/>
        <p:txBody>
          <a:bodyPr/>
          <a:lstStyle/>
          <a:p>
            <a:r>
              <a:rPr lang="en-GB" dirty="0"/>
              <a:t>Special protection, possibly involving parental consent, particularly when:</a:t>
            </a:r>
          </a:p>
          <a:p>
            <a:pPr lvl="1"/>
            <a:r>
              <a:rPr lang="en-GB" dirty="0"/>
              <a:t>Offering “information society services”</a:t>
            </a:r>
          </a:p>
          <a:p>
            <a:pPr lvl="1"/>
            <a:r>
              <a:rPr lang="en-GB" dirty="0"/>
              <a:t>Providing information to children</a:t>
            </a:r>
          </a:p>
          <a:p>
            <a:pPr lvl="1"/>
            <a:r>
              <a:rPr lang="en-GB" dirty="0"/>
              <a:t>Considering legitimate interests</a:t>
            </a:r>
          </a:p>
          <a:p>
            <a:r>
              <a:rPr lang="en-GB" dirty="0"/>
              <a:t>DPA2018 sets the cut-off age at 13 and excludes [online] “preventive or counselling services” from the need for parental consent</a:t>
            </a:r>
          </a:p>
          <a:p>
            <a:pPr marL="303213" lvl="1" indent="0">
              <a:buNone/>
            </a:pPr>
            <a:endParaRPr lang="en-GB" dirty="0"/>
          </a:p>
        </p:txBody>
      </p:sp>
    </p:spTree>
    <p:extLst>
      <p:ext uri="{BB962C8B-B14F-4D97-AF65-F5344CB8AC3E}">
        <p14:creationId xmlns:p14="http://schemas.microsoft.com/office/powerpoint/2010/main" val="23218850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Transfers abroad</a:t>
            </a:r>
          </a:p>
        </p:txBody>
      </p:sp>
      <p:sp>
        <p:nvSpPr>
          <p:cNvPr id="3" name="Content Placeholder 2"/>
          <p:cNvSpPr>
            <a:spLocks noGrp="1"/>
          </p:cNvSpPr>
          <p:nvPr>
            <p:ph idx="1"/>
          </p:nvPr>
        </p:nvSpPr>
        <p:spPr/>
        <p:txBody>
          <a:bodyPr/>
          <a:lstStyle/>
          <a:p>
            <a:r>
              <a:rPr lang="en-GB" dirty="0"/>
              <a:t>No change from the current position – for now</a:t>
            </a:r>
          </a:p>
          <a:p>
            <a:r>
              <a:rPr lang="en-GB" dirty="0"/>
              <a:t>A few countries have equivalent legislation</a:t>
            </a:r>
          </a:p>
          <a:p>
            <a:r>
              <a:rPr lang="en-GB" dirty="0"/>
              <a:t>The USA has ‘Privacy Shield’</a:t>
            </a:r>
          </a:p>
          <a:p>
            <a:r>
              <a:rPr lang="en-GB" dirty="0"/>
              <a:t>Otherwise you need consent or a legally binding arrangement with the recipient organisation </a:t>
            </a:r>
          </a:p>
          <a:p>
            <a:r>
              <a:rPr lang="en-GB" dirty="0"/>
              <a:t>Note the new requirement for Data Subjects to be informed if their data is being transferred abroad.</a:t>
            </a:r>
          </a:p>
          <a:p>
            <a:r>
              <a:rPr lang="en-GB" dirty="0"/>
              <a:t>Make sure you know where all your data is being stored or processed</a:t>
            </a:r>
          </a:p>
        </p:txBody>
      </p:sp>
    </p:spTree>
    <p:extLst>
      <p:ext uri="{BB962C8B-B14F-4D97-AF65-F5344CB8AC3E}">
        <p14:creationId xmlns:p14="http://schemas.microsoft.com/office/powerpoint/2010/main" val="7614167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Protection by design &amp; by default</a:t>
            </a:r>
          </a:p>
        </p:txBody>
      </p:sp>
      <p:sp>
        <p:nvSpPr>
          <p:cNvPr id="3" name="Content Placeholder 2"/>
          <p:cNvSpPr>
            <a:spLocks noGrp="1"/>
          </p:cNvSpPr>
          <p:nvPr>
            <p:ph idx="1"/>
          </p:nvPr>
        </p:nvSpPr>
        <p:spPr/>
        <p:txBody>
          <a:bodyPr/>
          <a:lstStyle/>
          <a:p>
            <a:r>
              <a:rPr lang="en-GB" dirty="0"/>
              <a:t>Everyone responsible for starting projects or setting up systems must be aware of the need to incorporate Data Protection as a matter of course.  Make Data Protection a standard check point before any project or system is signed off</a:t>
            </a:r>
          </a:p>
        </p:txBody>
      </p:sp>
    </p:spTree>
    <p:extLst>
      <p:ext uri="{BB962C8B-B14F-4D97-AF65-F5344CB8AC3E}">
        <p14:creationId xmlns:p14="http://schemas.microsoft.com/office/powerpoint/2010/main" val="3212474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a:t>
            </a:r>
          </a:p>
        </p:txBody>
      </p:sp>
      <p:sp>
        <p:nvSpPr>
          <p:cNvPr id="3" name="Content Placeholder 2"/>
          <p:cNvSpPr>
            <a:spLocks noGrp="1"/>
          </p:cNvSpPr>
          <p:nvPr>
            <p:ph idx="1"/>
          </p:nvPr>
        </p:nvSpPr>
        <p:spPr/>
        <p:txBody>
          <a:bodyPr/>
          <a:lstStyle/>
          <a:p>
            <a:pPr marL="0" indent="0">
              <a:buNone/>
            </a:pPr>
            <a:r>
              <a:rPr lang="en-GB" dirty="0"/>
              <a:t>Any questions:</a:t>
            </a:r>
          </a:p>
          <a:p>
            <a:pPr marL="0" indent="0" algn="ctr">
              <a:buNone/>
            </a:pPr>
            <a:r>
              <a:rPr lang="en-GB" sz="3600" dirty="0">
                <a:hlinkClick r:id="rId2"/>
              </a:rPr>
              <a:t>paul@paulticher.com</a:t>
            </a:r>
            <a:r>
              <a:rPr lang="en-GB" sz="3600" dirty="0"/>
              <a:t> </a:t>
            </a:r>
          </a:p>
        </p:txBody>
      </p:sp>
    </p:spTree>
    <p:extLst>
      <p:ext uri="{BB962C8B-B14F-4D97-AF65-F5344CB8AC3E}">
        <p14:creationId xmlns:p14="http://schemas.microsoft.com/office/powerpoint/2010/main" val="516270488"/>
      </p:ext>
    </p:extLst>
  </p:cSld>
  <p:clrMapOvr>
    <a:masterClrMapping/>
  </p:clrMapOvr>
</p:sld>
</file>

<file path=ppt/theme/theme1.xml><?xml version="1.0" encoding="utf-8"?>
<a:theme xmlns:a="http://schemas.openxmlformats.org/drawingml/2006/main" name="Webinar branded">
  <a:themeElements>
    <a:clrScheme name="Webinar branded 1">
      <a:dk1>
        <a:srgbClr val="000000"/>
      </a:dk1>
      <a:lt1>
        <a:srgbClr val="FFFFFF"/>
      </a:lt1>
      <a:dk2>
        <a:srgbClr val="073E87"/>
      </a:dk2>
      <a:lt2>
        <a:srgbClr val="C6E7FC"/>
      </a:lt2>
      <a:accent1>
        <a:srgbClr val="31B6FD"/>
      </a:accent1>
      <a:accent2>
        <a:srgbClr val="4584D3"/>
      </a:accent2>
      <a:accent3>
        <a:srgbClr val="FFFFFF"/>
      </a:accent3>
      <a:accent4>
        <a:srgbClr val="000000"/>
      </a:accent4>
      <a:accent5>
        <a:srgbClr val="ADD7FE"/>
      </a:accent5>
      <a:accent6>
        <a:srgbClr val="3E77BF"/>
      </a:accent6>
      <a:hlink>
        <a:srgbClr val="0080FF"/>
      </a:hlink>
      <a:folHlink>
        <a:srgbClr val="5EAEFF"/>
      </a:folHlink>
    </a:clrScheme>
    <a:fontScheme name="Webinar branded">
      <a:majorFont>
        <a:latin typeface="Candara"/>
        <a:ea typeface="ＭＳ Ｐゴシック"/>
        <a:cs typeface=""/>
      </a:majorFont>
      <a:minorFont>
        <a:latin typeface="Candar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ebinar branded 1">
        <a:dk1>
          <a:srgbClr val="000000"/>
        </a:dk1>
        <a:lt1>
          <a:srgbClr val="FFFFFF"/>
        </a:lt1>
        <a:dk2>
          <a:srgbClr val="073E87"/>
        </a:dk2>
        <a:lt2>
          <a:srgbClr val="C6E7FC"/>
        </a:lt2>
        <a:accent1>
          <a:srgbClr val="31B6FD"/>
        </a:accent1>
        <a:accent2>
          <a:srgbClr val="4584D3"/>
        </a:accent2>
        <a:accent3>
          <a:srgbClr val="FFFFFF"/>
        </a:accent3>
        <a:accent4>
          <a:srgbClr val="000000"/>
        </a:accent4>
        <a:accent5>
          <a:srgbClr val="ADD7FE"/>
        </a:accent5>
        <a:accent6>
          <a:srgbClr val="3E77BF"/>
        </a:accent6>
        <a:hlink>
          <a:srgbClr val="0080FF"/>
        </a:hlink>
        <a:folHlink>
          <a:srgbClr val="5EAE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Settings\PaulT\My Documents\Templates\Webinar branded.pot</Template>
  <TotalTime>4944</TotalTime>
  <Words>3429</Words>
  <Application>Microsoft Office PowerPoint</Application>
  <PresentationFormat>On-screen Show (4:3)</PresentationFormat>
  <Paragraphs>362</Paragraphs>
  <Slides>61</Slides>
  <Notes>1</Notes>
  <HiddenSlides>44</HiddenSlides>
  <MMClips>0</MMClips>
  <ScaleCrop>false</ScaleCrop>
  <HeadingPairs>
    <vt:vector size="8" baseType="variant">
      <vt:variant>
        <vt:lpstr>Fonts Used</vt:lpstr>
      </vt:variant>
      <vt:variant>
        <vt:i4>15</vt:i4>
      </vt:variant>
      <vt:variant>
        <vt:lpstr>Theme</vt:lpstr>
      </vt:variant>
      <vt:variant>
        <vt:i4>1</vt:i4>
      </vt:variant>
      <vt:variant>
        <vt:lpstr>Slide Titles</vt:lpstr>
      </vt:variant>
      <vt:variant>
        <vt:i4>61</vt:i4>
      </vt:variant>
      <vt:variant>
        <vt:lpstr>Custom Shows</vt:lpstr>
      </vt:variant>
      <vt:variant>
        <vt:i4>5</vt:i4>
      </vt:variant>
    </vt:vector>
  </HeadingPairs>
  <TitlesOfParts>
    <vt:vector size="82" baseType="lpstr">
      <vt:lpstr>ＭＳ Ｐゴシック</vt:lpstr>
      <vt:lpstr>Arial</vt:lpstr>
      <vt:lpstr>Calibri</vt:lpstr>
      <vt:lpstr>Calibri Light</vt:lpstr>
      <vt:lpstr>Cambria Math</vt:lpstr>
      <vt:lpstr>Candara</vt:lpstr>
      <vt:lpstr>Comic Neue</vt:lpstr>
      <vt:lpstr>Comic Sans MS</vt:lpstr>
      <vt:lpstr>Cooper Black</vt:lpstr>
      <vt:lpstr>Stencil</vt:lpstr>
      <vt:lpstr>Symbol</vt:lpstr>
      <vt:lpstr>Times New Roman</vt:lpstr>
      <vt:lpstr>Verdana</vt:lpstr>
      <vt:lpstr>Wingdings</vt:lpstr>
      <vt:lpstr>Wingdings 2</vt:lpstr>
      <vt:lpstr>Webinar branded</vt:lpstr>
      <vt:lpstr>Data Protection under GDPR</vt:lpstr>
      <vt:lpstr>Please note:</vt:lpstr>
      <vt:lpstr>This presentation is intended to help you understand aspects of the General Data Protection Regulation, the Data Protection Act 2018, and related legislation. It is not intended to provide detailed advice on specific points, and is not necessarily a full statement of the law.</vt:lpstr>
      <vt:lpstr>What Data Protection is about: 1</vt:lpstr>
      <vt:lpstr>What Data Protection is about: 2</vt:lpstr>
      <vt:lpstr>What Data Protection is about: 3</vt:lpstr>
      <vt:lpstr>The legislation</vt:lpstr>
      <vt:lpstr>Data Protection Act 2018</vt:lpstr>
      <vt:lpstr>Elements of GDPR</vt:lpstr>
      <vt:lpstr>Personal data (Article 4(1))</vt:lpstr>
      <vt:lpstr>QUIZ Which of the following could contain personal data?</vt:lpstr>
      <vt:lpstr>Data Protection and Confidentiality overlap a lot, but they are not the same</vt:lpstr>
      <vt:lpstr>Data Protection or confidentiality (or both, or neither)?</vt:lpstr>
      <vt:lpstr>Confidentiality</vt:lpstr>
      <vt:lpstr>Reflection</vt:lpstr>
      <vt:lpstr>Taking confidentiality seriously</vt:lpstr>
      <vt:lpstr>Weak points on confidentiality</vt:lpstr>
      <vt:lpstr>Processing (Article 4(2))</vt:lpstr>
      <vt:lpstr>Reflection</vt:lpstr>
      <vt:lpstr>(Data) Controller (Article 4(7))</vt:lpstr>
      <vt:lpstr>Joint controllers (Article 26)</vt:lpstr>
      <vt:lpstr>Data Processors</vt:lpstr>
      <vt:lpstr>Reflection</vt:lpstr>
      <vt:lpstr>Legal basis for processing (Art 6)</vt:lpstr>
      <vt:lpstr>Legitimate interests</vt:lpstr>
      <vt:lpstr>ICO guidance on legitimate interest</vt:lpstr>
      <vt:lpstr>Consent</vt:lpstr>
      <vt:lpstr>Obtaining valid consent</vt:lpstr>
      <vt:lpstr>Record-keeping</vt:lpstr>
      <vt:lpstr>Legitimate interests or consent?</vt:lpstr>
      <vt:lpstr>‘Direct marketing’ is a special case, affected by:</vt:lpstr>
      <vt:lpstr>What counts as direct marketing?</vt:lpstr>
      <vt:lpstr>Direct marketing (GDPR)</vt:lpstr>
      <vt:lpstr>Privacy &amp; Electronic Communications Regs. 2003</vt:lpstr>
      <vt:lpstr>Direct marketing strategy</vt:lpstr>
      <vt:lpstr>What RSPCA &amp; British Heart Foundation got into trouble for</vt:lpstr>
      <vt:lpstr>Reflection</vt:lpstr>
      <vt:lpstr>‘Special categories’ of data (known as ‘sensitive data’ under DPA)</vt:lpstr>
      <vt:lpstr>Processing special categories is prohibited unless:</vt:lpstr>
      <vt:lpstr>Reflection</vt:lpstr>
      <vt:lpstr>The Data Protection Principles</vt:lpstr>
      <vt:lpstr>First two Principles (Art 5(1)(a) &amp; (b))</vt:lpstr>
      <vt:lpstr>Transparency Data Subjects must usually be made aware of (Art. 13)</vt:lpstr>
      <vt:lpstr>The ‘layered’ approach</vt:lpstr>
      <vt:lpstr>Reflection</vt:lpstr>
      <vt:lpstr>The next three Principles (A5 (1)(c-e))</vt:lpstr>
      <vt:lpstr>Reflection</vt:lpstr>
      <vt:lpstr>Sixth Principle (Article 5(1)(f))</vt:lpstr>
      <vt:lpstr>Penalties</vt:lpstr>
      <vt:lpstr>Penalties for security breaches</vt:lpstr>
      <vt:lpstr>Key security measures</vt:lpstr>
      <vt:lpstr>Breach notification</vt:lpstr>
      <vt:lpstr>Reflection</vt:lpstr>
      <vt:lpstr>Data Subject rights</vt:lpstr>
      <vt:lpstr>Keeping records: Accountability</vt:lpstr>
      <vt:lpstr>Registration with the ICO</vt:lpstr>
      <vt:lpstr>Data Protection Officer</vt:lpstr>
      <vt:lpstr>Children</vt:lpstr>
      <vt:lpstr>Transfers abroad</vt:lpstr>
      <vt:lpstr>Data Protection by design &amp; by default</vt:lpstr>
      <vt:lpstr>Thank you</vt:lpstr>
      <vt:lpstr>Personal data</vt:lpstr>
      <vt:lpstr>Processing</vt:lpstr>
      <vt:lpstr>Controller</vt:lpstr>
      <vt:lpstr>Legal basis</vt:lpstr>
      <vt:lpstr>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Protection</dc:title>
  <dc:creator>Paul</dc:creator>
  <cp:lastModifiedBy> </cp:lastModifiedBy>
  <cp:revision>237</cp:revision>
  <dcterms:created xsi:type="dcterms:W3CDTF">2011-01-12T09:29:36Z</dcterms:created>
  <dcterms:modified xsi:type="dcterms:W3CDTF">2019-03-20T18:16:57Z</dcterms:modified>
</cp:coreProperties>
</file>